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4"/>
  </p:sldMasterIdLst>
  <p:notesMasterIdLst>
    <p:notesMasterId r:id="rId22"/>
  </p:notesMasterIdLst>
  <p:sldIdLst>
    <p:sldId id="256" r:id="rId5"/>
    <p:sldId id="316" r:id="rId6"/>
    <p:sldId id="317" r:id="rId7"/>
    <p:sldId id="319" r:id="rId8"/>
    <p:sldId id="258" r:id="rId9"/>
    <p:sldId id="261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260" r:id="rId18"/>
    <p:sldId id="320" r:id="rId19"/>
    <p:sldId id="321" r:id="rId20"/>
    <p:sldId id="263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itchFamily="2" charset="0"/>
      <p:regular r:id="rId27"/>
      <p:bold r:id="rId28"/>
      <p:italic r:id="rId29"/>
      <p:boldItalic r:id="rId30"/>
    </p:embeddedFont>
    <p:embeddedFont>
      <p:font typeface="Montserrat ExtraBold" pitchFamily="2" charset="0"/>
      <p:bold r:id="rId31"/>
      <p:boldItalic r:id="rId32"/>
    </p:embeddedFont>
    <p:embeddedFont>
      <p:font typeface="Montserrat ExtraLight" pitchFamily="2" charset="0"/>
      <p:regular r:id="rId33"/>
      <p:bold r:id="rId34"/>
      <p:italic r:id="rId35"/>
      <p:boldItalic r:id="rId36"/>
    </p:embeddedFont>
    <p:embeddedFont>
      <p:font typeface="Montserrat SemiBold" pitchFamily="2" charset="0"/>
      <p:bold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7C220A-F280-4A4E-B94B-49CB44EDDAB6}" v="7" dt="2022-12-14T18:27:20.963"/>
  </p1510:revLst>
</p1510:revInfo>
</file>

<file path=ppt/tableStyles.xml><?xml version="1.0" encoding="utf-8"?>
<a:tblStyleLst xmlns:a="http://schemas.openxmlformats.org/drawingml/2006/main" def="{51A82EEC-A086-43C3-8F9E-16D11892E200}">
  <a:tblStyle styleId="{51A82EEC-A086-43C3-8F9E-16D11892E2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6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f9262ee2f_0_24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f9262ee2f_0_24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763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962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072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2902334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2902334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2902334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2902334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631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2902334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2902334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919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f9262ee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f9262ee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f9262ee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f9262ee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91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f9262ee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f9262ee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8806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f9262ee2f_0_26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f9262ee2f_0_26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f9262ee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f9262ee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f9262ee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f9262ee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92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f9262ee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f9262ee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705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f9262ee2f_0_24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f9262ee2f_0_24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99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f9262ee2f_0_24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f9262ee2f_0_24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87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8" r:id="rId5"/>
    <p:sldLayoutId id="2147483660" r:id="rId6"/>
    <p:sldLayoutId id="2147483662" r:id="rId7"/>
    <p:sldLayoutId id="2147483663" r:id="rId8"/>
    <p:sldLayoutId id="214748366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9770B6-F647-7D2F-ED8A-28B647BB4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0906" y="3209872"/>
            <a:ext cx="1258809" cy="1258809"/>
          </a:xfrm>
          <a:prstGeom prst="rect">
            <a:avLst/>
          </a:prstGeom>
        </p:spPr>
      </p:pic>
      <p:sp>
        <p:nvSpPr>
          <p:cNvPr id="162" name="Google Shape;162;p38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/>
              <a:t>IT </a:t>
            </a:r>
            <a:r>
              <a:rPr lang="en-US" dirty="0"/>
              <a:t>HUB</a:t>
            </a:r>
            <a:endParaRPr dirty="0"/>
          </a:p>
        </p:txBody>
      </p:sp>
      <p:sp>
        <p:nvSpPr>
          <p:cNvPr id="164" name="Google Shape;164;p38"/>
          <p:cNvSpPr txBox="1">
            <a:spLocks noGrp="1"/>
          </p:cNvSpPr>
          <p:nvPr>
            <p:ph type="ctrTitle"/>
          </p:nvPr>
        </p:nvSpPr>
        <p:spPr>
          <a:xfrm>
            <a:off x="2560320" y="2947895"/>
            <a:ext cx="4023360" cy="464700"/>
          </a:xfrm>
          <a:prstGeom prst="rect">
            <a:avLst/>
          </a:prstGeom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dirty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INFORMATIČKO SREDIŠTE ZA UČENIKE</a:t>
            </a:r>
            <a:endParaRPr sz="2200" b="0" dirty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5" name="Google Shape;165;p38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CB1CD2D-4775-471B-A33F-36BE0BCF6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94" y="197505"/>
            <a:ext cx="1659611" cy="581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9E7D6B-3CBC-4F7B-A26D-19B5D7903D53}"/>
              </a:ext>
            </a:extLst>
          </p:cNvPr>
          <p:cNvSpPr txBox="1"/>
          <p:nvPr/>
        </p:nvSpPr>
        <p:spPr>
          <a:xfrm>
            <a:off x="4984915" y="4671404"/>
            <a:ext cx="3599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partner </a:t>
            </a:r>
            <a:r>
              <a:rPr lang="en-US" sz="1000" dirty="0" err="1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projekta</a:t>
            </a:r>
            <a:endParaRPr lang="en-US" sz="10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1ADB69E-1804-60E0-7A9A-0AAA2F403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5900" y="-223693"/>
            <a:ext cx="1423906" cy="142390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BCB3316-608D-1D03-4933-E6C496406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42436" y="4253919"/>
            <a:ext cx="1081193" cy="1081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AA07CA-5D2B-F2FD-2302-FECEBEBC2A30}"/>
              </a:ext>
            </a:extLst>
          </p:cNvPr>
          <p:cNvSpPr txBox="1"/>
          <p:nvPr/>
        </p:nvSpPr>
        <p:spPr>
          <a:xfrm>
            <a:off x="2772210" y="3344687"/>
            <a:ext cx="3599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10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powered by</a:t>
            </a:r>
            <a:endParaRPr lang="en-US" sz="1000" dirty="0">
              <a:solidFill>
                <a:schemeClr val="bg1"/>
              </a:solidFill>
              <a:latin typeface="Montserrat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4;p41">
            <a:extLst>
              <a:ext uri="{FF2B5EF4-FFF2-40B4-BE49-F238E27FC236}">
                <a16:creationId xmlns:a16="http://schemas.microsoft.com/office/drawing/2014/main" id="{62E9665E-D27E-4AA9-84EE-FBD5D3A1055B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03 </a:t>
            </a:r>
          </a:p>
        </p:txBody>
      </p:sp>
      <p:cxnSp>
        <p:nvCxnSpPr>
          <p:cNvPr id="8" name="Google Shape;209;p43">
            <a:extLst>
              <a:ext uri="{FF2B5EF4-FFF2-40B4-BE49-F238E27FC236}">
                <a16:creationId xmlns:a16="http://schemas.microsoft.com/office/drawing/2014/main" id="{EFDDC410-7285-427E-8601-18C1625F22F9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9" name="Google Shape;194;p41">
            <a:extLst>
              <a:ext uri="{FF2B5EF4-FFF2-40B4-BE49-F238E27FC236}">
                <a16:creationId xmlns:a16="http://schemas.microsoft.com/office/drawing/2014/main" id="{0872707A-5F8D-4AC8-BC90-465849622D49}"/>
              </a:ext>
            </a:extLst>
          </p:cNvPr>
          <p:cNvSpPr txBox="1">
            <a:spLocks/>
          </p:cNvSpPr>
          <p:nvPr/>
        </p:nvSpPr>
        <p:spPr>
          <a:xfrm>
            <a:off x="1524149" y="293220"/>
            <a:ext cx="4571823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 err="1"/>
              <a:t>Tehnički</a:t>
            </a:r>
            <a:r>
              <a:rPr lang="en-US" sz="3600" dirty="0"/>
              <a:t> </a:t>
            </a:r>
            <a:r>
              <a:rPr lang="en-US" sz="3600" dirty="0" err="1"/>
              <a:t>zahtjevi</a:t>
            </a:r>
            <a:endParaRPr lang="e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D638D-6E20-4964-B809-49ADFBBD9967}"/>
              </a:ext>
            </a:extLst>
          </p:cNvPr>
          <p:cNvSpPr txBox="1"/>
          <p:nvPr/>
        </p:nvSpPr>
        <p:spPr>
          <a:xfrm>
            <a:off x="1751344" y="885757"/>
            <a:ext cx="195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Ventilacija</a:t>
            </a:r>
            <a:endParaRPr lang="en-US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0" name="Google Shape;157;g1958163da6f_0_1">
            <a:extLst>
              <a:ext uri="{FF2B5EF4-FFF2-40B4-BE49-F238E27FC236}">
                <a16:creationId xmlns:a16="http://schemas.microsoft.com/office/drawing/2014/main" id="{2966409A-B077-4FA9-98C1-84D2649D94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616" t="14758" r="7220" b="11413"/>
          <a:stretch/>
        </p:blipFill>
        <p:spPr>
          <a:xfrm>
            <a:off x="1438506" y="1344886"/>
            <a:ext cx="5474358" cy="3384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757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4;p41">
            <a:extLst>
              <a:ext uri="{FF2B5EF4-FFF2-40B4-BE49-F238E27FC236}">
                <a16:creationId xmlns:a16="http://schemas.microsoft.com/office/drawing/2014/main" id="{62E9665E-D27E-4AA9-84EE-FBD5D3A1055B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03 </a:t>
            </a:r>
          </a:p>
        </p:txBody>
      </p:sp>
      <p:cxnSp>
        <p:nvCxnSpPr>
          <p:cNvPr id="8" name="Google Shape;209;p43">
            <a:extLst>
              <a:ext uri="{FF2B5EF4-FFF2-40B4-BE49-F238E27FC236}">
                <a16:creationId xmlns:a16="http://schemas.microsoft.com/office/drawing/2014/main" id="{EFDDC410-7285-427E-8601-18C1625F22F9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9" name="Google Shape;194;p41">
            <a:extLst>
              <a:ext uri="{FF2B5EF4-FFF2-40B4-BE49-F238E27FC236}">
                <a16:creationId xmlns:a16="http://schemas.microsoft.com/office/drawing/2014/main" id="{0872707A-5F8D-4AC8-BC90-465849622D49}"/>
              </a:ext>
            </a:extLst>
          </p:cNvPr>
          <p:cNvSpPr txBox="1">
            <a:spLocks/>
          </p:cNvSpPr>
          <p:nvPr/>
        </p:nvSpPr>
        <p:spPr>
          <a:xfrm>
            <a:off x="1524149" y="293220"/>
            <a:ext cx="4571823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 err="1"/>
              <a:t>Tehnički</a:t>
            </a:r>
            <a:r>
              <a:rPr lang="en-US" sz="3600" dirty="0"/>
              <a:t> </a:t>
            </a:r>
            <a:r>
              <a:rPr lang="en-US" sz="3600" dirty="0" err="1"/>
              <a:t>zahtjevi</a:t>
            </a:r>
            <a:endParaRPr lang="e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D638D-6E20-4964-B809-49ADFBBD9967}"/>
              </a:ext>
            </a:extLst>
          </p:cNvPr>
          <p:cNvSpPr txBox="1"/>
          <p:nvPr/>
        </p:nvSpPr>
        <p:spPr>
          <a:xfrm>
            <a:off x="1704448" y="825551"/>
            <a:ext cx="2998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Opremanje</a:t>
            </a:r>
            <a:r>
              <a:rPr lang="en-US" dirty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bs-Latn-BA" dirty="0">
                <a:solidFill>
                  <a:schemeClr val="bg1"/>
                </a:solidFill>
                <a:latin typeface="Montserrat SemiBold" panose="00000700000000000000" pitchFamily="2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namještanje</a:t>
            </a:r>
            <a:endParaRPr lang="en-US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Google Shape;164;g19585f18a6a_0_0">
            <a:extLst>
              <a:ext uri="{FF2B5EF4-FFF2-40B4-BE49-F238E27FC236}">
                <a16:creationId xmlns:a16="http://schemas.microsoft.com/office/drawing/2014/main" id="{D132288E-0043-47A1-8F40-81D6566985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010" t="12636" r="35075" b="5943"/>
          <a:stretch/>
        </p:blipFill>
        <p:spPr>
          <a:xfrm>
            <a:off x="1450997" y="1193534"/>
            <a:ext cx="2998674" cy="372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5;g19585f18a6a_0_0">
            <a:extLst>
              <a:ext uri="{FF2B5EF4-FFF2-40B4-BE49-F238E27FC236}">
                <a16:creationId xmlns:a16="http://schemas.microsoft.com/office/drawing/2014/main" id="{A3FBBF88-A987-4191-9242-44DD1492F4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975" t="12805" r="32301" b="3882"/>
          <a:stretch/>
        </p:blipFill>
        <p:spPr>
          <a:xfrm>
            <a:off x="4685064" y="1193534"/>
            <a:ext cx="3233136" cy="3720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26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94;p41">
            <a:extLst>
              <a:ext uri="{FF2B5EF4-FFF2-40B4-BE49-F238E27FC236}">
                <a16:creationId xmlns:a16="http://schemas.microsoft.com/office/drawing/2014/main" id="{70470B9B-0A7C-4437-BEC2-C76CAC53E648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</a:t>
            </a:r>
            <a:r>
              <a:rPr lang="bs-Latn-BA" sz="5400" dirty="0"/>
              <a:t>3</a:t>
            </a:r>
            <a:r>
              <a:rPr lang="en" sz="5400" dirty="0"/>
              <a:t> </a:t>
            </a:r>
          </a:p>
        </p:txBody>
      </p:sp>
      <p:cxnSp>
        <p:nvCxnSpPr>
          <p:cNvPr id="10" name="Google Shape;209;p43">
            <a:extLst>
              <a:ext uri="{FF2B5EF4-FFF2-40B4-BE49-F238E27FC236}">
                <a16:creationId xmlns:a16="http://schemas.microsoft.com/office/drawing/2014/main" id="{01AD0611-118B-47BE-B592-92F279D953C0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1" name="Google Shape;194;p41">
            <a:extLst>
              <a:ext uri="{FF2B5EF4-FFF2-40B4-BE49-F238E27FC236}">
                <a16:creationId xmlns:a16="http://schemas.microsoft.com/office/drawing/2014/main" id="{3BA23859-06ED-45B3-9C5F-1187B973B06A}"/>
              </a:ext>
            </a:extLst>
          </p:cNvPr>
          <p:cNvSpPr txBox="1">
            <a:spLocks/>
          </p:cNvSpPr>
          <p:nvPr/>
        </p:nvSpPr>
        <p:spPr>
          <a:xfrm>
            <a:off x="1438506" y="275143"/>
            <a:ext cx="4571823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/>
              <a:t>Do </a:t>
            </a:r>
            <a:r>
              <a:rPr lang="en-US" sz="3600" dirty="0" err="1"/>
              <a:t>sada</a:t>
            </a:r>
            <a:r>
              <a:rPr lang="en-US" sz="3600" dirty="0"/>
              <a:t> </a:t>
            </a:r>
            <a:r>
              <a:rPr lang="en-US" sz="3600" dirty="0" err="1"/>
              <a:t>urađeno</a:t>
            </a:r>
            <a:endParaRPr lang="en" sz="3600" dirty="0"/>
          </a:p>
        </p:txBody>
      </p:sp>
      <p:pic>
        <p:nvPicPr>
          <p:cNvPr id="12" name="Google Shape;171;g191ad064996_3_11">
            <a:extLst>
              <a:ext uri="{FF2B5EF4-FFF2-40B4-BE49-F238E27FC236}">
                <a16:creationId xmlns:a16="http://schemas.microsoft.com/office/drawing/2014/main" id="{35D5EC8F-60FD-4CD4-9FB1-8E31241587B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9729" r="9729"/>
          <a:stretch/>
        </p:blipFill>
        <p:spPr>
          <a:xfrm>
            <a:off x="1438506" y="1193534"/>
            <a:ext cx="1400287" cy="1158794"/>
          </a:xfrm>
          <a:prstGeom prst="rect">
            <a:avLst/>
          </a:prstGeom>
        </p:spPr>
      </p:pic>
      <p:pic>
        <p:nvPicPr>
          <p:cNvPr id="13" name="Google Shape;172;g191ad064996_3_11">
            <a:extLst>
              <a:ext uri="{FF2B5EF4-FFF2-40B4-BE49-F238E27FC236}">
                <a16:creationId xmlns:a16="http://schemas.microsoft.com/office/drawing/2014/main" id="{48866433-003D-4A2F-813B-C6DC3457F83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9729" r="9729"/>
          <a:stretch/>
        </p:blipFill>
        <p:spPr>
          <a:xfrm>
            <a:off x="2963727" y="1193534"/>
            <a:ext cx="1400287" cy="1158794"/>
          </a:xfrm>
          <a:prstGeom prst="rect">
            <a:avLst/>
          </a:prstGeom>
        </p:spPr>
      </p:pic>
      <p:pic>
        <p:nvPicPr>
          <p:cNvPr id="14" name="Google Shape;173;g191ad064996_3_11">
            <a:extLst>
              <a:ext uri="{FF2B5EF4-FFF2-40B4-BE49-F238E27FC236}">
                <a16:creationId xmlns:a16="http://schemas.microsoft.com/office/drawing/2014/main" id="{3106866C-F58F-41FB-9681-42D0DD71AA1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9729" r="9729"/>
          <a:stretch/>
        </p:blipFill>
        <p:spPr>
          <a:xfrm>
            <a:off x="4501487" y="1193534"/>
            <a:ext cx="1400287" cy="1158794"/>
          </a:xfrm>
          <a:prstGeom prst="rect">
            <a:avLst/>
          </a:prstGeom>
        </p:spPr>
      </p:pic>
      <p:pic>
        <p:nvPicPr>
          <p:cNvPr id="15" name="Google Shape;174;g191ad064996_3_11">
            <a:extLst>
              <a:ext uri="{FF2B5EF4-FFF2-40B4-BE49-F238E27FC236}">
                <a16:creationId xmlns:a16="http://schemas.microsoft.com/office/drawing/2014/main" id="{949C946D-EC17-4E9C-A16A-5C7EA6EFDBD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9729" r="9729"/>
          <a:stretch/>
        </p:blipFill>
        <p:spPr>
          <a:xfrm>
            <a:off x="2971616" y="2473204"/>
            <a:ext cx="1400287" cy="1158794"/>
          </a:xfrm>
          <a:prstGeom prst="rect">
            <a:avLst/>
          </a:prstGeom>
        </p:spPr>
      </p:pic>
      <p:pic>
        <p:nvPicPr>
          <p:cNvPr id="16" name="Google Shape;175;g191ad064996_3_11">
            <a:extLst>
              <a:ext uri="{FF2B5EF4-FFF2-40B4-BE49-F238E27FC236}">
                <a16:creationId xmlns:a16="http://schemas.microsoft.com/office/drawing/2014/main" id="{CC844C30-B129-4593-BBDA-6450DA394F9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9729" r="9729"/>
          <a:stretch/>
        </p:blipFill>
        <p:spPr>
          <a:xfrm>
            <a:off x="4509376" y="2470037"/>
            <a:ext cx="1400287" cy="1158794"/>
          </a:xfrm>
          <a:prstGeom prst="rect">
            <a:avLst/>
          </a:prstGeom>
        </p:spPr>
      </p:pic>
      <p:pic>
        <p:nvPicPr>
          <p:cNvPr id="17" name="Google Shape;176;g191ad064996_3_11">
            <a:extLst>
              <a:ext uri="{FF2B5EF4-FFF2-40B4-BE49-F238E27FC236}">
                <a16:creationId xmlns:a16="http://schemas.microsoft.com/office/drawing/2014/main" id="{EC3E9203-EBDC-4FB7-AF5F-A617A491735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9729" r="9729"/>
          <a:stretch/>
        </p:blipFill>
        <p:spPr>
          <a:xfrm>
            <a:off x="6002616" y="1207159"/>
            <a:ext cx="1400287" cy="1158794"/>
          </a:xfrm>
          <a:prstGeom prst="rect">
            <a:avLst/>
          </a:prstGeom>
        </p:spPr>
      </p:pic>
      <p:pic>
        <p:nvPicPr>
          <p:cNvPr id="18" name="Google Shape;177;g191ad064996_3_11">
            <a:extLst>
              <a:ext uri="{FF2B5EF4-FFF2-40B4-BE49-F238E27FC236}">
                <a16:creationId xmlns:a16="http://schemas.microsoft.com/office/drawing/2014/main" id="{71054C0C-CCB9-4489-B918-A58C8D06599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alphaModFix/>
          </a:blip>
          <a:srcRect l="9729" r="9729"/>
          <a:stretch/>
        </p:blipFill>
        <p:spPr>
          <a:xfrm>
            <a:off x="1438506" y="2470038"/>
            <a:ext cx="1400287" cy="1158794"/>
          </a:xfrm>
          <a:prstGeom prst="rect">
            <a:avLst/>
          </a:prstGeom>
        </p:spPr>
      </p:pic>
      <p:pic>
        <p:nvPicPr>
          <p:cNvPr id="19" name="Google Shape;178;g191ad064996_3_11">
            <a:extLst>
              <a:ext uri="{FF2B5EF4-FFF2-40B4-BE49-F238E27FC236}">
                <a16:creationId xmlns:a16="http://schemas.microsoft.com/office/drawing/2014/main" id="{4CB3E5C5-E518-4D14-80EC-391CB55F1F7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alphaModFix/>
          </a:blip>
          <a:srcRect l="9729" r="9729"/>
          <a:stretch/>
        </p:blipFill>
        <p:spPr>
          <a:xfrm>
            <a:off x="1442831" y="3732913"/>
            <a:ext cx="1400287" cy="1158794"/>
          </a:xfrm>
          <a:prstGeom prst="rect">
            <a:avLst/>
          </a:prstGeom>
        </p:spPr>
      </p:pic>
      <p:pic>
        <p:nvPicPr>
          <p:cNvPr id="20" name="Google Shape;179;g191ad064996_3_11">
            <a:extLst>
              <a:ext uri="{FF2B5EF4-FFF2-40B4-BE49-F238E27FC236}">
                <a16:creationId xmlns:a16="http://schemas.microsoft.com/office/drawing/2014/main" id="{20F49C86-75A9-4D80-BB41-8E1D2128B1A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>
            <a:alphaModFix/>
          </a:blip>
          <a:srcRect l="9729" r="9729"/>
          <a:stretch/>
        </p:blipFill>
        <p:spPr>
          <a:xfrm>
            <a:off x="6018394" y="2470036"/>
            <a:ext cx="1400287" cy="1158794"/>
          </a:xfrm>
          <a:prstGeom prst="rect">
            <a:avLst/>
          </a:prstGeom>
        </p:spPr>
      </p:pic>
      <p:pic>
        <p:nvPicPr>
          <p:cNvPr id="21" name="Google Shape;180;g191ad064996_3_11">
            <a:extLst>
              <a:ext uri="{FF2B5EF4-FFF2-40B4-BE49-F238E27FC236}">
                <a16:creationId xmlns:a16="http://schemas.microsoft.com/office/drawing/2014/main" id="{2C77C645-DF92-498C-AD37-2326D637A9A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>
            <a:alphaModFix/>
          </a:blip>
          <a:srcRect l="9729" r="9729"/>
          <a:stretch/>
        </p:blipFill>
        <p:spPr>
          <a:xfrm>
            <a:off x="2974600" y="3732912"/>
            <a:ext cx="1400287" cy="1158794"/>
          </a:xfrm>
          <a:prstGeom prst="rect">
            <a:avLst/>
          </a:prstGeom>
        </p:spPr>
      </p:pic>
      <p:pic>
        <p:nvPicPr>
          <p:cNvPr id="22" name="Google Shape;181;g191ad064996_3_11">
            <a:extLst>
              <a:ext uri="{FF2B5EF4-FFF2-40B4-BE49-F238E27FC236}">
                <a16:creationId xmlns:a16="http://schemas.microsoft.com/office/drawing/2014/main" id="{4ADE3C9B-2818-44FD-9DAA-BC3409DFE1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>
            <a:alphaModFix/>
          </a:blip>
          <a:srcRect l="9729" r="9729"/>
          <a:stretch/>
        </p:blipFill>
        <p:spPr>
          <a:xfrm>
            <a:off x="4518932" y="3732913"/>
            <a:ext cx="1400287" cy="1158794"/>
          </a:xfrm>
          <a:prstGeom prst="rect">
            <a:avLst/>
          </a:prstGeom>
        </p:spPr>
      </p:pic>
      <p:pic>
        <p:nvPicPr>
          <p:cNvPr id="23" name="Google Shape;182;g191ad064996_3_11">
            <a:extLst>
              <a:ext uri="{FF2B5EF4-FFF2-40B4-BE49-F238E27FC236}">
                <a16:creationId xmlns:a16="http://schemas.microsoft.com/office/drawing/2014/main" id="{F61CCA55-09A7-4400-8AAA-28AC21CF32B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>
            <a:alphaModFix/>
          </a:blip>
          <a:srcRect l="9729" r="9729"/>
          <a:stretch/>
        </p:blipFill>
        <p:spPr>
          <a:xfrm>
            <a:off x="6018394" y="3732913"/>
            <a:ext cx="1400287" cy="11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94;p41">
            <a:extLst>
              <a:ext uri="{FF2B5EF4-FFF2-40B4-BE49-F238E27FC236}">
                <a16:creationId xmlns:a16="http://schemas.microsoft.com/office/drawing/2014/main" id="{70470B9B-0A7C-4437-BEC2-C76CAC53E648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</a:t>
            </a:r>
            <a:r>
              <a:rPr lang="bs-Latn-BA" sz="5400" dirty="0"/>
              <a:t>3</a:t>
            </a:r>
            <a:r>
              <a:rPr lang="en" sz="5400" dirty="0"/>
              <a:t> </a:t>
            </a:r>
          </a:p>
        </p:txBody>
      </p:sp>
      <p:cxnSp>
        <p:nvCxnSpPr>
          <p:cNvPr id="10" name="Google Shape;209;p43">
            <a:extLst>
              <a:ext uri="{FF2B5EF4-FFF2-40B4-BE49-F238E27FC236}">
                <a16:creationId xmlns:a16="http://schemas.microsoft.com/office/drawing/2014/main" id="{01AD0611-118B-47BE-B592-92F279D953C0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1" name="Google Shape;194;p41">
            <a:extLst>
              <a:ext uri="{FF2B5EF4-FFF2-40B4-BE49-F238E27FC236}">
                <a16:creationId xmlns:a16="http://schemas.microsoft.com/office/drawing/2014/main" id="{3BA23859-06ED-45B3-9C5F-1187B973B06A}"/>
              </a:ext>
            </a:extLst>
          </p:cNvPr>
          <p:cNvSpPr txBox="1">
            <a:spLocks/>
          </p:cNvSpPr>
          <p:nvPr/>
        </p:nvSpPr>
        <p:spPr>
          <a:xfrm>
            <a:off x="1438506" y="275143"/>
            <a:ext cx="4571823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/>
              <a:t>Do </a:t>
            </a:r>
            <a:r>
              <a:rPr lang="en-US" sz="3600" dirty="0" err="1"/>
              <a:t>sada</a:t>
            </a:r>
            <a:r>
              <a:rPr lang="en-US" sz="3600" dirty="0"/>
              <a:t> </a:t>
            </a:r>
            <a:r>
              <a:rPr lang="en-US" sz="3600" dirty="0" err="1"/>
              <a:t>urađeno</a:t>
            </a:r>
            <a:endParaRPr lang="e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097A9-B29B-49CE-A1EE-27741BDB61A6}"/>
              </a:ext>
            </a:extLst>
          </p:cNvPr>
          <p:cNvSpPr txBox="1"/>
          <p:nvPr/>
        </p:nvSpPr>
        <p:spPr>
          <a:xfrm>
            <a:off x="1450697" y="1122075"/>
            <a:ext cx="4571823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Donacija</a:t>
            </a:r>
            <a:r>
              <a:rPr lang="en-US" sz="1600" dirty="0">
                <a:solidFill>
                  <a:schemeClr val="bg1"/>
                </a:solidFill>
                <a:latin typeface="Montserrat ExtraBold" panose="00000900000000000000" pitchFamily="2" charset="0"/>
              </a:rPr>
              <a:t> ZIRA-e</a:t>
            </a:r>
          </a:p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	- 17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komplet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računara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	-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idejni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projekat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	-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izvedbeni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projekat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Donacija</a:t>
            </a:r>
            <a:r>
              <a:rPr lang="en-US" sz="16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Američke</a:t>
            </a:r>
            <a:r>
              <a:rPr lang="en-US" sz="16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Montserrat ExtraBold" panose="00000900000000000000" pitchFamily="2" charset="0"/>
              </a:rPr>
              <a:t>ambasade</a:t>
            </a:r>
            <a:r>
              <a:rPr lang="en-US" sz="1600" dirty="0">
                <a:solidFill>
                  <a:schemeClr val="bg1"/>
                </a:solidFill>
                <a:latin typeface="Montserrat ExtraBold" panose="00000900000000000000" pitchFamily="2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	- 16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računara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bez HDD-a</a:t>
            </a:r>
          </a:p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	-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nabavka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nedostajućih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dijelova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	16 HDD-ova za </a:t>
            </a:r>
            <a:r>
              <a:rPr lang="en-US" dirty="0" err="1">
                <a:solidFill>
                  <a:schemeClr val="bg1"/>
                </a:solidFill>
                <a:latin typeface="Montserrat" panose="00000500000000000000" pitchFamily="2" charset="0"/>
              </a:rPr>
              <a:t>računare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ontserrat"/>
              </a:rPr>
              <a:t>	- </a:t>
            </a:r>
            <a:r>
              <a:rPr lang="en-US" dirty="0" err="1">
                <a:solidFill>
                  <a:schemeClr val="bg1"/>
                </a:solidFill>
                <a:latin typeface="Montserrat"/>
              </a:rPr>
              <a:t>nabavka</a:t>
            </a:r>
            <a:r>
              <a:rPr lang="en-US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bs-Latn-BA" dirty="0">
                <a:solidFill>
                  <a:schemeClr val="bg1"/>
                </a:solidFill>
                <a:latin typeface="Montserrat"/>
              </a:rPr>
              <a:t>i</a:t>
            </a:r>
            <a:r>
              <a:rPr lang="en-US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"/>
              </a:rPr>
              <a:t>instalacija</a:t>
            </a:r>
            <a:r>
              <a:rPr lang="en-US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"/>
              </a:rPr>
              <a:t>mreže</a:t>
            </a:r>
            <a:r>
              <a:rPr lang="bs-Latn-BA" dirty="0">
                <a:solidFill>
                  <a:schemeClr val="bg1"/>
                </a:solidFill>
                <a:latin typeface="Montserrat"/>
              </a:rPr>
              <a:t>,</a:t>
            </a:r>
            <a:endParaRPr lang="en-US" dirty="0">
              <a:solidFill>
                <a:schemeClr val="bg1"/>
              </a:solidFill>
              <a:latin typeface="Montserrat"/>
            </a:endParaRPr>
          </a:p>
          <a:p>
            <a:r>
              <a:rPr lang="en-US" dirty="0">
                <a:solidFill>
                  <a:schemeClr val="bg1"/>
                </a:solidFill>
                <a:latin typeface="Montserrat"/>
              </a:rPr>
              <a:t>	</a:t>
            </a:r>
            <a:r>
              <a:rPr lang="en-US" dirty="0" err="1">
                <a:solidFill>
                  <a:schemeClr val="bg1"/>
                </a:solidFill>
                <a:latin typeface="Montserrat"/>
              </a:rPr>
              <a:t>djelomično</a:t>
            </a:r>
            <a:r>
              <a:rPr lang="en-US" dirty="0">
                <a:solidFill>
                  <a:schemeClr val="bg1"/>
                </a:solidFill>
                <a:latin typeface="Montserrat"/>
              </a:rPr>
              <a:t> u </a:t>
            </a:r>
            <a:r>
              <a:rPr lang="en-US" dirty="0" err="1">
                <a:solidFill>
                  <a:schemeClr val="bg1"/>
                </a:solidFill>
                <a:latin typeface="Montserrat"/>
              </a:rPr>
              <a:t>jednom</a:t>
            </a:r>
            <a:r>
              <a:rPr lang="bs-Latn-BA" dirty="0">
                <a:solidFill>
                  <a:schemeClr val="bg1"/>
                </a:solidFill>
                <a:latin typeface="Montserrat"/>
              </a:rPr>
              <a:t> kabinetu</a:t>
            </a:r>
          </a:p>
          <a:p>
            <a:endParaRPr lang="bs-Latn-BA" sz="14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  <a:p>
            <a:r>
              <a:rPr lang="bs-Latn-BA" sz="1400" dirty="0">
                <a:solidFill>
                  <a:schemeClr val="bg1"/>
                </a:solidFill>
                <a:latin typeface="Montserrat ExtraBold"/>
              </a:rPr>
              <a:t>Donacija </a:t>
            </a:r>
            <a:r>
              <a:rPr lang="bs-Latn-BA" sz="1400" dirty="0" err="1">
                <a:solidFill>
                  <a:schemeClr val="bg1"/>
                </a:solidFill>
                <a:latin typeface="Montserrat ExtraBold"/>
              </a:rPr>
              <a:t>Bejtovic</a:t>
            </a:r>
            <a:r>
              <a:rPr lang="bs-Latn-BA" sz="1400" dirty="0">
                <a:solidFill>
                  <a:schemeClr val="bg1"/>
                </a:solidFill>
                <a:latin typeface="Montserrat ExtraBold"/>
              </a:rPr>
              <a:t> </a:t>
            </a:r>
            <a:r>
              <a:rPr lang="bs-Latn-BA" dirty="0">
                <a:solidFill>
                  <a:schemeClr val="bg1"/>
                </a:solidFill>
                <a:latin typeface="Montserrat ExtraBold"/>
              </a:rPr>
              <a:t>Communications</a:t>
            </a:r>
            <a:r>
              <a:rPr lang="bs-Latn-BA" sz="1400" dirty="0">
                <a:solidFill>
                  <a:schemeClr val="bg1"/>
                </a:solidFill>
                <a:latin typeface="Montserrat ExtraBold"/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	- </a:t>
            </a:r>
            <a:r>
              <a:rPr lang="bs-Latn-BA" dirty="0">
                <a:solidFill>
                  <a:schemeClr val="bg1"/>
                </a:solidFill>
                <a:latin typeface="Montserrat" panose="00000500000000000000" pitchFamily="2" charset="0"/>
              </a:rPr>
              <a:t>Komunikacijska strategija </a:t>
            </a:r>
          </a:p>
          <a:p>
            <a:endParaRPr lang="en-US" sz="14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59597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41">
            <a:extLst>
              <a:ext uri="{FF2B5EF4-FFF2-40B4-BE49-F238E27FC236}">
                <a16:creationId xmlns:a16="http://schemas.microsoft.com/office/drawing/2014/main" id="{4871DB91-CD92-46C7-9DB2-43DC8ED45E9D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</a:t>
            </a:r>
            <a:r>
              <a:rPr lang="bs-Latn-BA" sz="5400" dirty="0"/>
              <a:t>4</a:t>
            </a:r>
            <a:r>
              <a:rPr lang="en" sz="5400" dirty="0"/>
              <a:t> </a:t>
            </a:r>
          </a:p>
        </p:txBody>
      </p:sp>
      <p:cxnSp>
        <p:nvCxnSpPr>
          <p:cNvPr id="5" name="Google Shape;209;p43">
            <a:extLst>
              <a:ext uri="{FF2B5EF4-FFF2-40B4-BE49-F238E27FC236}">
                <a16:creationId xmlns:a16="http://schemas.microsoft.com/office/drawing/2014/main" id="{6BB5E04F-036C-4964-B960-9521C386EE30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Google Shape;194;p41">
            <a:extLst>
              <a:ext uri="{FF2B5EF4-FFF2-40B4-BE49-F238E27FC236}">
                <a16:creationId xmlns:a16="http://schemas.microsoft.com/office/drawing/2014/main" id="{84CB4A1A-4E5B-487E-A02A-958C92378B3D}"/>
              </a:ext>
            </a:extLst>
          </p:cNvPr>
          <p:cNvSpPr txBox="1">
            <a:spLocks/>
          </p:cNvSpPr>
          <p:nvPr/>
        </p:nvSpPr>
        <p:spPr>
          <a:xfrm>
            <a:off x="1607339" y="239293"/>
            <a:ext cx="4571823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n-US" sz="3600" dirty="0" err="1"/>
              <a:t>Potreba</a:t>
            </a:r>
            <a:endParaRPr lang="en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417288-5D89-421C-A2AD-D73078417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506" y="1056568"/>
            <a:ext cx="5442900" cy="3158043"/>
          </a:xfrm>
        </p:spPr>
        <p:txBody>
          <a:bodyPr/>
          <a:lstStyle/>
          <a:p>
            <a:pPr algn="l"/>
            <a:r>
              <a:rPr lang="bs-Latn-BA" sz="1600" b="0" dirty="0">
                <a:latin typeface="Montserrat" panose="00000500000000000000" pitchFamily="2" charset="0"/>
              </a:rPr>
              <a:t>U skladu sa gore navedenim tehničkim zahtjevima, te trenutnim stanjem procjenjuje se da su dodatni materijalni zahtjevi za finaliziranje radova cca</a:t>
            </a:r>
            <a:br>
              <a:rPr lang="en-US" sz="1600" b="0" dirty="0">
                <a:latin typeface="Montserrat" panose="00000500000000000000" pitchFamily="2" charset="0"/>
              </a:rPr>
            </a:br>
            <a:br>
              <a:rPr lang="en-US" sz="1600" b="0" dirty="0">
                <a:latin typeface="Montserrat" panose="00000500000000000000" pitchFamily="2" charset="0"/>
              </a:rPr>
            </a:br>
            <a:r>
              <a:rPr lang="en-US" sz="1600" b="0" dirty="0">
                <a:latin typeface="Montserrat" panose="00000500000000000000" pitchFamily="2" charset="0"/>
              </a:rPr>
              <a:t>	</a:t>
            </a:r>
            <a:r>
              <a:rPr lang="bs-Latn-BA" sz="1600" dirty="0"/>
              <a:t>100.000,00KM</a:t>
            </a:r>
            <a:br>
              <a:rPr lang="bs-Latn-BA" sz="1600" dirty="0"/>
            </a:br>
            <a:r>
              <a:rPr lang="bs-Latn-BA" sz="1600" b="0" dirty="0">
                <a:latin typeface="Montserrat" panose="00000500000000000000" pitchFamily="2" charset="0"/>
              </a:rPr>
              <a:t> </a:t>
            </a:r>
            <a:br>
              <a:rPr lang="bs-Latn-BA" sz="1600" b="0" dirty="0">
                <a:latin typeface="Montserrat" panose="00000500000000000000" pitchFamily="2" charset="0"/>
              </a:rPr>
            </a:br>
            <a:br>
              <a:rPr lang="bs-Latn-BA" sz="1600" b="0" dirty="0">
                <a:latin typeface="Montserrat" panose="00000500000000000000" pitchFamily="2" charset="0"/>
              </a:rPr>
            </a:br>
            <a:r>
              <a:rPr lang="en-US" sz="1600" b="0" dirty="0">
                <a:latin typeface="Montserrat" panose="00000500000000000000" pitchFamily="2" charset="0"/>
              </a:rPr>
              <a:t>Od toga:</a:t>
            </a:r>
            <a:br>
              <a:rPr lang="en-US" sz="1600" b="0" dirty="0">
                <a:latin typeface="Montserrat" panose="00000500000000000000" pitchFamily="2" charset="0"/>
              </a:rPr>
            </a:br>
            <a:r>
              <a:rPr lang="en-US" sz="1600" b="0" dirty="0">
                <a:latin typeface="Montserrat" panose="00000500000000000000" pitchFamily="2" charset="0"/>
              </a:rPr>
              <a:t>- </a:t>
            </a:r>
            <a:r>
              <a:rPr lang="en-US" sz="1600" b="0" dirty="0" err="1">
                <a:latin typeface="Montserrat" panose="00000500000000000000" pitchFamily="2" charset="0"/>
              </a:rPr>
              <a:t>ventilacija</a:t>
            </a:r>
            <a:r>
              <a:rPr lang="en-US" sz="1600" b="0" dirty="0">
                <a:latin typeface="Montserrat" panose="00000500000000000000" pitchFamily="2" charset="0"/>
              </a:rPr>
              <a:t> </a:t>
            </a:r>
            <a:r>
              <a:rPr lang="bs-Latn-BA" sz="1600" dirty="0"/>
              <a:t>23.341,50KM</a:t>
            </a:r>
            <a:br>
              <a:rPr lang="en-US" sz="1600" dirty="0"/>
            </a:br>
            <a:r>
              <a:rPr lang="en-US" sz="1600" dirty="0"/>
              <a:t>- </a:t>
            </a:r>
            <a:r>
              <a:rPr lang="en-US" sz="1600" b="0" dirty="0" err="1">
                <a:latin typeface="Montserrat" panose="00000500000000000000" pitchFamily="2" charset="0"/>
              </a:rPr>
              <a:t>građevinski</a:t>
            </a:r>
            <a:r>
              <a:rPr lang="en-US" sz="1600" b="0" dirty="0">
                <a:latin typeface="Montserrat" panose="00000500000000000000" pitchFamily="2" charset="0"/>
              </a:rPr>
              <a:t> </a:t>
            </a:r>
            <a:r>
              <a:rPr lang="en-US" sz="1600" b="0" dirty="0" err="1">
                <a:latin typeface="Montserrat" panose="00000500000000000000" pitchFamily="2" charset="0"/>
              </a:rPr>
              <a:t>radovi</a:t>
            </a:r>
            <a:r>
              <a:rPr lang="en-US" sz="1600" b="0" dirty="0">
                <a:latin typeface="Montserrat" panose="00000500000000000000" pitchFamily="2" charset="0"/>
              </a:rPr>
              <a:t> </a:t>
            </a:r>
            <a:r>
              <a:rPr lang="bs-Latn-BA" sz="1600" dirty="0"/>
              <a:t>48.425,11KM</a:t>
            </a:r>
            <a:br>
              <a:rPr lang="en-US" sz="1600" dirty="0"/>
            </a:br>
            <a:r>
              <a:rPr lang="en-US" sz="1600" dirty="0"/>
              <a:t>- </a:t>
            </a:r>
            <a:r>
              <a:rPr lang="en-US" sz="1600" b="0" dirty="0" err="1">
                <a:latin typeface="Montserrat" panose="00000500000000000000" pitchFamily="2" charset="0"/>
              </a:rPr>
              <a:t>opremanje</a:t>
            </a:r>
            <a:r>
              <a:rPr lang="en-US" sz="1600" b="0" dirty="0">
                <a:latin typeface="Montserrat" panose="00000500000000000000" pitchFamily="2" charset="0"/>
              </a:rPr>
              <a:t> </a:t>
            </a:r>
            <a:r>
              <a:rPr lang="en-US" sz="1600" b="0" dirty="0" err="1">
                <a:latin typeface="Montserrat" panose="00000500000000000000" pitchFamily="2" charset="0"/>
              </a:rPr>
              <a:t>kabineta</a:t>
            </a:r>
            <a:r>
              <a:rPr lang="en-US" sz="1600" b="0" dirty="0">
                <a:latin typeface="Montserrat" panose="00000500000000000000" pitchFamily="2" charset="0"/>
              </a:rPr>
              <a:t> </a:t>
            </a:r>
            <a:r>
              <a:rPr lang="en-US" sz="1600" b="0" dirty="0" err="1">
                <a:latin typeface="Montserrat" panose="00000500000000000000" pitchFamily="2" charset="0"/>
              </a:rPr>
              <a:t>namještajem</a:t>
            </a:r>
            <a:r>
              <a:rPr lang="en-US" sz="1600" b="0" dirty="0">
                <a:latin typeface="Montserrat" panose="00000500000000000000" pitchFamily="2" charset="0"/>
              </a:rPr>
              <a:t> </a:t>
            </a:r>
            <a:r>
              <a:rPr lang="bs-Latn-BA" sz="1600" dirty="0"/>
              <a:t>7.845,19KM</a:t>
            </a:r>
            <a:br>
              <a:rPr lang="bs-Latn-BA" sz="1600" dirty="0"/>
            </a:br>
            <a:r>
              <a:rPr lang="bs-Latn-BA" sz="1600" dirty="0"/>
              <a:t>- </a:t>
            </a:r>
            <a:r>
              <a:rPr lang="bs-Latn-BA" sz="1600" b="0" dirty="0">
                <a:latin typeface="Montserrat" panose="00000500000000000000" pitchFamily="2" charset="0"/>
              </a:rPr>
              <a:t>ostali troškovi </a:t>
            </a:r>
            <a:r>
              <a:rPr lang="bs-Latn-BA" sz="1600" dirty="0"/>
              <a:t>cca 20.000KM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	</a:t>
            </a:r>
            <a:endParaRPr lang="en-US" sz="1600" b="0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41">
            <a:extLst>
              <a:ext uri="{FF2B5EF4-FFF2-40B4-BE49-F238E27FC236}">
                <a16:creationId xmlns:a16="http://schemas.microsoft.com/office/drawing/2014/main" id="{4871DB91-CD92-46C7-9DB2-43DC8ED45E9D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</a:t>
            </a:r>
            <a:r>
              <a:rPr lang="bs-Latn-BA" sz="5400" dirty="0"/>
              <a:t>5</a:t>
            </a:r>
            <a:r>
              <a:rPr lang="en" sz="5400" dirty="0"/>
              <a:t> </a:t>
            </a:r>
          </a:p>
        </p:txBody>
      </p:sp>
      <p:cxnSp>
        <p:nvCxnSpPr>
          <p:cNvPr id="5" name="Google Shape;209;p43">
            <a:extLst>
              <a:ext uri="{FF2B5EF4-FFF2-40B4-BE49-F238E27FC236}">
                <a16:creationId xmlns:a16="http://schemas.microsoft.com/office/drawing/2014/main" id="{6BB5E04F-036C-4964-B960-9521C386EE30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Google Shape;194;p41">
            <a:extLst>
              <a:ext uri="{FF2B5EF4-FFF2-40B4-BE49-F238E27FC236}">
                <a16:creationId xmlns:a16="http://schemas.microsoft.com/office/drawing/2014/main" id="{84CB4A1A-4E5B-487E-A02A-958C92378B3D}"/>
              </a:ext>
            </a:extLst>
          </p:cNvPr>
          <p:cNvSpPr txBox="1">
            <a:spLocks/>
          </p:cNvSpPr>
          <p:nvPr/>
        </p:nvSpPr>
        <p:spPr>
          <a:xfrm>
            <a:off x="1607339" y="239293"/>
            <a:ext cx="4571823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bs-Latn-BA" sz="3600" dirty="0"/>
              <a:t>Kako se uključiti</a:t>
            </a:r>
            <a:endParaRPr lang="en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417288-5D89-421C-A2AD-D73078417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506" y="1056568"/>
            <a:ext cx="5442900" cy="3158043"/>
          </a:xfrm>
        </p:spPr>
        <p:txBody>
          <a:bodyPr/>
          <a:lstStyle/>
          <a:p>
            <a:pPr algn="l"/>
            <a:r>
              <a:rPr lang="bs-Latn-BA" sz="1600" b="0" dirty="0">
                <a:latin typeface="Montserrat" panose="00000500000000000000" pitchFamily="2" charset="0"/>
              </a:rPr>
              <a:t>Individualni donatori na račun Alumni</a:t>
            </a:r>
            <a:br>
              <a:rPr lang="en-US" sz="1600" b="0" dirty="0">
                <a:latin typeface="Montserrat" panose="00000500000000000000" pitchFamily="2" charset="0"/>
              </a:rPr>
            </a:br>
            <a:br>
              <a:rPr lang="en-US" sz="1600" b="0" dirty="0">
                <a:latin typeface="Montserrat" panose="00000500000000000000" pitchFamily="2" charset="0"/>
              </a:rPr>
            </a:br>
            <a:r>
              <a:rPr lang="bs-Latn-BA" sz="1600" dirty="0"/>
              <a:t>Alumni asocijacija DGS </a:t>
            </a:r>
            <a:br>
              <a:rPr lang="bs-Latn-BA" sz="1600" dirty="0"/>
            </a:br>
            <a:r>
              <a:rPr lang="bs-Latn-BA" sz="1600" b="0" dirty="0"/>
              <a:t>broj računa (BAM): 1340011130048039 </a:t>
            </a:r>
            <a:br>
              <a:rPr lang="bs-Latn-BA" sz="1600" b="0" dirty="0"/>
            </a:br>
            <a:r>
              <a:rPr lang="bs-Latn-BA" sz="1600" b="0" dirty="0"/>
              <a:t>broj računa (EUR): BA391340011200875596 </a:t>
            </a:r>
            <a:br>
              <a:rPr lang="bs-Latn-BA" sz="1600" b="0" dirty="0"/>
            </a:br>
            <a:r>
              <a:rPr lang="bs-Latn-BA" sz="1600" b="0" dirty="0"/>
              <a:t>Swift Code: IKBZBA2X</a:t>
            </a:r>
            <a:br>
              <a:rPr lang="bs-Latn-BA" sz="1600" dirty="0"/>
            </a:br>
            <a:br>
              <a:rPr lang="bs-Latn-BA" sz="1600" dirty="0"/>
            </a:br>
            <a:r>
              <a:rPr lang="bs-Latn-BA" sz="1600" b="0" dirty="0">
                <a:latin typeface="Montserrat" panose="00000500000000000000" pitchFamily="2" charset="0"/>
              </a:rPr>
              <a:t> </a:t>
            </a:r>
            <a:br>
              <a:rPr lang="bs-Latn-BA" sz="1600" b="0" dirty="0">
                <a:latin typeface="Montserrat" panose="00000500000000000000" pitchFamily="2" charset="0"/>
              </a:rPr>
            </a:br>
            <a:r>
              <a:rPr lang="bs-Latn-BA" sz="1600" b="0" dirty="0">
                <a:latin typeface="Montserrat" panose="00000500000000000000" pitchFamily="2" charset="0"/>
              </a:rPr>
              <a:t>Kompanije  -  Alumni će spajati direktno sa Drugom gimnazijom ili izvođačima radova.</a:t>
            </a:r>
            <a:br>
              <a:rPr lang="en-US" sz="1600" b="0" dirty="0">
                <a:latin typeface="Montserrat" panose="00000500000000000000" pitchFamily="2" charset="0"/>
              </a:rPr>
            </a:br>
            <a:br>
              <a:rPr lang="bs-Latn-BA" sz="1600" b="0" dirty="0">
                <a:latin typeface="Montserrat" panose="00000500000000000000" pitchFamily="2" charset="0"/>
              </a:rPr>
            </a:br>
            <a:r>
              <a:rPr lang="bs-Latn-BA" sz="1600" dirty="0">
                <a:latin typeface="Montserrat" panose="00000500000000000000" pitchFamily="2" charset="0"/>
              </a:rPr>
              <a:t>DONATORSKA VEČERA </a:t>
            </a:r>
            <a:r>
              <a:rPr lang="bs-Latn-BA" sz="1600" b="0" dirty="0">
                <a:latin typeface="Montserrat" panose="00000500000000000000" pitchFamily="2" charset="0"/>
              </a:rPr>
              <a:t>– februar 2023</a:t>
            </a:r>
            <a:endParaRPr lang="en-US" sz="1600" b="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12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41">
            <a:extLst>
              <a:ext uri="{FF2B5EF4-FFF2-40B4-BE49-F238E27FC236}">
                <a16:creationId xmlns:a16="http://schemas.microsoft.com/office/drawing/2014/main" id="{4871DB91-CD92-46C7-9DB2-43DC8ED45E9D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</a:t>
            </a:r>
            <a:r>
              <a:rPr lang="bs-Latn-BA" sz="5400" dirty="0"/>
              <a:t>6</a:t>
            </a:r>
            <a:r>
              <a:rPr lang="en" sz="5400" dirty="0"/>
              <a:t> </a:t>
            </a:r>
          </a:p>
        </p:txBody>
      </p:sp>
      <p:cxnSp>
        <p:nvCxnSpPr>
          <p:cNvPr id="5" name="Google Shape;209;p43">
            <a:extLst>
              <a:ext uri="{FF2B5EF4-FFF2-40B4-BE49-F238E27FC236}">
                <a16:creationId xmlns:a16="http://schemas.microsoft.com/office/drawing/2014/main" id="{6BB5E04F-036C-4964-B960-9521C386EE30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Google Shape;194;p41">
            <a:extLst>
              <a:ext uri="{FF2B5EF4-FFF2-40B4-BE49-F238E27FC236}">
                <a16:creationId xmlns:a16="http://schemas.microsoft.com/office/drawing/2014/main" id="{84CB4A1A-4E5B-487E-A02A-958C92378B3D}"/>
              </a:ext>
            </a:extLst>
          </p:cNvPr>
          <p:cNvSpPr txBox="1">
            <a:spLocks/>
          </p:cNvSpPr>
          <p:nvPr/>
        </p:nvSpPr>
        <p:spPr>
          <a:xfrm>
            <a:off x="1607339" y="239293"/>
            <a:ext cx="5352261" cy="6090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bs-Latn-BA" sz="3600" dirty="0"/>
              <a:t>Početak rada HUB-a</a:t>
            </a:r>
            <a:endParaRPr lang="en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417288-5D89-421C-A2AD-D73078417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506" y="1056568"/>
            <a:ext cx="5442900" cy="3158043"/>
          </a:xfrm>
        </p:spPr>
        <p:txBody>
          <a:bodyPr/>
          <a:lstStyle/>
          <a:p>
            <a:pPr algn="l"/>
            <a:r>
              <a:rPr lang="bs-Latn-BA" sz="1600" b="0" dirty="0">
                <a:latin typeface="Montserrat" panose="00000500000000000000" pitchFamily="2" charset="0"/>
              </a:rPr>
              <a:t>Planiranje zatvaranja finansijske konstrukcije i ponuda do aprila 2023.</a:t>
            </a:r>
            <a:br>
              <a:rPr lang="bs-Latn-BA" sz="1600" b="0" dirty="0">
                <a:latin typeface="Montserrat" panose="00000500000000000000" pitchFamily="2" charset="0"/>
              </a:rPr>
            </a:br>
            <a:br>
              <a:rPr lang="bs-Latn-BA" sz="1600" b="0" dirty="0">
                <a:latin typeface="Montserrat" panose="00000500000000000000" pitchFamily="2" charset="0"/>
              </a:rPr>
            </a:br>
            <a:br>
              <a:rPr lang="bs-Latn-BA" sz="1600" b="0" dirty="0">
                <a:latin typeface="Montserrat" panose="00000500000000000000" pitchFamily="2" charset="0"/>
              </a:rPr>
            </a:br>
            <a:br>
              <a:rPr lang="bs-Latn-BA" sz="1600" b="0" dirty="0">
                <a:latin typeface="Montserrat" panose="00000500000000000000" pitchFamily="2" charset="0"/>
              </a:rPr>
            </a:br>
            <a:r>
              <a:rPr lang="bs-Latn-BA" sz="1600" dirty="0">
                <a:latin typeface="Montserrat" panose="00000500000000000000" pitchFamily="2" charset="0"/>
              </a:rPr>
              <a:t>Otvaranje  IT HUB-a - august 2023.</a:t>
            </a:r>
            <a:br>
              <a:rPr lang="en-US" sz="1600" b="0" dirty="0">
                <a:latin typeface="Montserrat" panose="00000500000000000000" pitchFamily="2" charset="0"/>
              </a:rPr>
            </a:br>
            <a:br>
              <a:rPr lang="bs-Latn-BA" sz="1600" dirty="0"/>
            </a:br>
            <a:endParaRPr lang="en-US" sz="1600" b="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76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A2039827-9774-4F76-A598-9EFEB13E22D2}"/>
              </a:ext>
            </a:extLst>
          </p:cNvPr>
          <p:cNvSpPr txBox="1">
            <a:spLocks/>
          </p:cNvSpPr>
          <p:nvPr/>
        </p:nvSpPr>
        <p:spPr>
          <a:xfrm>
            <a:off x="1880430" y="2249400"/>
            <a:ext cx="5383140" cy="644700"/>
          </a:xfrm>
          <a:prstGeom prst="rect">
            <a:avLst/>
          </a:prstGeom>
          <a:noFill/>
          <a:ln>
            <a:noFill/>
          </a:ln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400" dirty="0" err="1"/>
              <a:t>Hvala</a:t>
            </a:r>
            <a:r>
              <a:rPr lang="en-US" sz="4400" dirty="0"/>
              <a:t> </a:t>
            </a:r>
            <a:r>
              <a:rPr lang="en-US" sz="4400" dirty="0" err="1"/>
              <a:t>na</a:t>
            </a:r>
            <a:r>
              <a:rPr lang="en-US" sz="4400" dirty="0"/>
              <a:t> </a:t>
            </a:r>
            <a:r>
              <a:rPr lang="en-US" sz="4400" dirty="0" err="1"/>
              <a:t>podršci</a:t>
            </a:r>
            <a:r>
              <a:rPr lang="en-US" sz="4400" dirty="0"/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C827B976-A1AF-F0CE-287A-C1266FA2C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7627" y="1343671"/>
            <a:ext cx="2026920" cy="20269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22D045D-C469-199F-009B-FDCA514E2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105" y="1343671"/>
            <a:ext cx="2026920" cy="20269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E49465A-DBC4-B49C-4C6D-D4C85D481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2583" y="1343671"/>
            <a:ext cx="2026920" cy="202692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2853655-4190-DDE2-57E0-F397833C5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497" y="2936407"/>
            <a:ext cx="2278528" cy="12351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bs-Latn-BA" sz="1200" dirty="0"/>
              <a:t>P</a:t>
            </a:r>
            <a:r>
              <a:rPr lang="en-US" sz="1200" dirty="0" err="1"/>
              <a:t>ionir</a:t>
            </a:r>
            <a:r>
              <a:rPr lang="en-US" sz="1200" dirty="0"/>
              <a:t> u</a:t>
            </a:r>
            <a:r>
              <a:rPr lang="bs-Latn-BA" sz="1200" dirty="0"/>
              <a:t> inovacijama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bs-Latn-BA" sz="1200" dirty="0"/>
              <a:t>Praćenje </a:t>
            </a:r>
            <a:r>
              <a:rPr lang="en-US" sz="1200" dirty="0" err="1"/>
              <a:t>tržišt</a:t>
            </a:r>
            <a:r>
              <a:rPr lang="bs-Latn-BA" sz="1200" dirty="0"/>
              <a:t>a</a:t>
            </a:r>
            <a:r>
              <a:rPr lang="en-US" sz="1200" dirty="0"/>
              <a:t> </a:t>
            </a:r>
            <a:r>
              <a:rPr lang="en-US" sz="1200" dirty="0" err="1"/>
              <a:t>rada</a:t>
            </a:r>
            <a:endParaRPr lang="en-US" sz="12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EB3BFCA-AD83-7CF4-EA9D-1A8789EB416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6028552" y="2936407"/>
            <a:ext cx="2536327" cy="12351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bs-Latn-BA" sz="1200" dirty="0"/>
              <a:t>CSR – mladi i edukacija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bs-Latn-BA" sz="1200" dirty="0"/>
              <a:t>Ulaganje u zajednicu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bs-Latn-BA" sz="1200" dirty="0"/>
              <a:t>Poticaj cijeloj IT zajednici i ostalim kompanijama</a:t>
            </a:r>
          </a:p>
          <a:p>
            <a:pPr algn="l"/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8A5D6CB-3471-301E-C6D6-3A9BCAD3F376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1048447" y="2936407"/>
            <a:ext cx="2412584" cy="1235100"/>
          </a:xfrm>
        </p:spPr>
        <p:txBody>
          <a:bodyPr/>
          <a:lstStyle/>
          <a:p>
            <a:pPr marL="285750" indent="-171450" algn="l">
              <a:buFont typeface="Arial" panose="020B0604020202020204" pitchFamily="34" charset="0"/>
              <a:buChar char="•"/>
            </a:pPr>
            <a:r>
              <a:rPr lang="bs-Latn-BA" sz="1200" dirty="0"/>
              <a:t>Programski ciljevi Asocijacije  + velika mreža Alunista</a:t>
            </a:r>
          </a:p>
          <a:p>
            <a:pPr marL="285750" indent="-171450" algn="l">
              <a:buFont typeface="Arial" panose="020B0604020202020204" pitchFamily="34" charset="0"/>
              <a:buChar char="•"/>
            </a:pPr>
            <a:r>
              <a:rPr lang="bs-Latn-BA" sz="1200" dirty="0"/>
              <a:t>P</a:t>
            </a:r>
            <a:r>
              <a:rPr lang="en-US" sz="1200" dirty="0" err="1"/>
              <a:t>omoć</a:t>
            </a:r>
            <a:r>
              <a:rPr lang="en-US" sz="1200" dirty="0"/>
              <a:t> u </a:t>
            </a:r>
            <a:r>
              <a:rPr lang="en-US" sz="1200" dirty="0" err="1"/>
              <a:t>unapr</a:t>
            </a:r>
            <a:r>
              <a:rPr lang="bs-Latn-BA" sz="1200" dirty="0"/>
              <a:t>ije</a:t>
            </a:r>
            <a:r>
              <a:rPr lang="en-US" sz="1200" dirty="0" err="1"/>
              <a:t>đenju</a:t>
            </a:r>
            <a:r>
              <a:rPr lang="en-US" sz="1200" dirty="0"/>
              <a:t> </a:t>
            </a:r>
            <a:r>
              <a:rPr lang="en-US" sz="1200" dirty="0" err="1"/>
              <a:t>rada</a:t>
            </a:r>
            <a:endParaRPr lang="bs-Latn-BA" sz="1200" dirty="0"/>
          </a:p>
        </p:txBody>
      </p:sp>
    </p:spTree>
    <p:extLst>
      <p:ext uri="{BB962C8B-B14F-4D97-AF65-F5344CB8AC3E}">
        <p14:creationId xmlns:p14="http://schemas.microsoft.com/office/powerpoint/2010/main" val="364971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F318FE-2CAB-4EAC-9C7C-391FB053BFAD}"/>
              </a:ext>
            </a:extLst>
          </p:cNvPr>
          <p:cNvSpPr/>
          <p:nvPr/>
        </p:nvSpPr>
        <p:spPr>
          <a:xfrm>
            <a:off x="5425440" y="487680"/>
            <a:ext cx="2964588" cy="41964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>
            <a:off x="1503300" y="2360886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Alumni</a:t>
            </a:r>
          </a:p>
        </p:txBody>
      </p:sp>
      <p:sp>
        <p:nvSpPr>
          <p:cNvPr id="208" name="Google Shape;208;p43"/>
          <p:cNvSpPr txBox="1">
            <a:spLocks noGrp="1"/>
          </p:cNvSpPr>
          <p:nvPr>
            <p:ph type="subTitle" idx="1"/>
          </p:nvPr>
        </p:nvSpPr>
        <p:spPr>
          <a:xfrm>
            <a:off x="1503300" y="2903786"/>
            <a:ext cx="3068700" cy="1143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93750"/>
              </a:lnSpc>
            </a:pPr>
            <a:r>
              <a:rPr lang="bs-Latn-BA" dirty="0">
                <a:solidFill>
                  <a:schemeClr val="bg1"/>
                </a:solidFill>
                <a:latin typeface="Montserrat" panose="00000500000000000000" pitchFamily="2" charset="0"/>
                <a:sym typeface="Calibri"/>
              </a:rPr>
              <a:t>Alumni asocijacija Druge gimnazije Sarajevo osnovana je 2018. godine s ciljem uspostavljanja i održavanja trajne veze između Druge gimnazije Sarajevo i njenih učenika/ica nakon završetka škole.</a:t>
            </a:r>
          </a:p>
        </p:txBody>
      </p:sp>
      <p:cxnSp>
        <p:nvCxnSpPr>
          <p:cNvPr id="209" name="Google Shape;209;p43"/>
          <p:cNvCxnSpPr/>
          <p:nvPr/>
        </p:nvCxnSpPr>
        <p:spPr>
          <a:xfrm>
            <a:off x="1351380" y="2436433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Google Shape;208;p43">
            <a:extLst>
              <a:ext uri="{FF2B5EF4-FFF2-40B4-BE49-F238E27FC236}">
                <a16:creationId xmlns:a16="http://schemas.microsoft.com/office/drawing/2014/main" id="{15333187-D6C3-4C2C-8FBB-E19EA73E5C53}"/>
              </a:ext>
            </a:extLst>
          </p:cNvPr>
          <p:cNvSpPr txBox="1">
            <a:spLocks/>
          </p:cNvSpPr>
          <p:nvPr/>
        </p:nvSpPr>
        <p:spPr>
          <a:xfrm>
            <a:off x="5425440" y="1378264"/>
            <a:ext cx="3131262" cy="404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omoć u unapr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ij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eđenju rada Druge gimnazije Sarajevo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bs-Latn-B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otivacija članovima 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druženja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poticanj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aktivnosti stipendiranja sadašnjih učenika/ica škole, te pomaganj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u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njihovi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projek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tima.</a:t>
            </a: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bs-Latn-B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adržat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duh liderstva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Druge gimnazije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 obrazovanju i oblikovanju mladih umova, te u izgradnji naše zajedničke budućnosti. </a:t>
            </a:r>
          </a:p>
        </p:txBody>
      </p:sp>
    </p:spTree>
    <p:extLst>
      <p:ext uri="{BB962C8B-B14F-4D97-AF65-F5344CB8AC3E}">
        <p14:creationId xmlns:p14="http://schemas.microsoft.com/office/powerpoint/2010/main" val="361096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F318FE-2CAB-4EAC-9C7C-391FB053BFAD}"/>
              </a:ext>
            </a:extLst>
          </p:cNvPr>
          <p:cNvSpPr/>
          <p:nvPr/>
        </p:nvSpPr>
        <p:spPr>
          <a:xfrm>
            <a:off x="5425440" y="487680"/>
            <a:ext cx="2964588" cy="41964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>
            <a:off x="1503300" y="2360886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dirty="0"/>
              <a:t>ZIRA</a:t>
            </a:r>
            <a:endParaRPr lang="en-US" dirty="0"/>
          </a:p>
        </p:txBody>
      </p:sp>
      <p:sp>
        <p:nvSpPr>
          <p:cNvPr id="208" name="Google Shape;208;p43"/>
          <p:cNvSpPr txBox="1">
            <a:spLocks noGrp="1"/>
          </p:cNvSpPr>
          <p:nvPr>
            <p:ph type="subTitle" idx="1"/>
          </p:nvPr>
        </p:nvSpPr>
        <p:spPr>
          <a:xfrm>
            <a:off x="1503300" y="2903786"/>
            <a:ext cx="3068700" cy="1143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93750"/>
              </a:lnSpc>
            </a:pPr>
            <a:r>
              <a:rPr lang="bs-Latn-BA" dirty="0">
                <a:solidFill>
                  <a:schemeClr val="bg1"/>
                </a:solidFill>
                <a:latin typeface="Montserrat" panose="00000500000000000000" pitchFamily="2" charset="0"/>
                <a:sym typeface="Calibri"/>
              </a:rPr>
              <a:t>Fokus društveno odgovornog djelovanja ZIRA-e su uvijek bili bolja budućnost mladih ljudi, znanje i inovativnost. </a:t>
            </a:r>
          </a:p>
          <a:p>
            <a:pPr marL="0" lvl="0" indent="0">
              <a:lnSpc>
                <a:spcPct val="93750"/>
              </a:lnSpc>
            </a:pPr>
            <a:r>
              <a:rPr lang="bs-Latn-BA" dirty="0">
                <a:solidFill>
                  <a:schemeClr val="bg1"/>
                </a:solidFill>
                <a:latin typeface="Montserrat" panose="00000500000000000000" pitchFamily="2" charset="0"/>
                <a:sym typeface="Calibri"/>
              </a:rPr>
              <a:t>Maksima osnivača - Nulla dies sine linea (Niti jedan dan bez napretka). </a:t>
            </a:r>
          </a:p>
        </p:txBody>
      </p:sp>
      <p:cxnSp>
        <p:nvCxnSpPr>
          <p:cNvPr id="209" name="Google Shape;209;p43"/>
          <p:cNvCxnSpPr/>
          <p:nvPr/>
        </p:nvCxnSpPr>
        <p:spPr>
          <a:xfrm>
            <a:off x="1351380" y="2436433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Google Shape;208;p43">
            <a:extLst>
              <a:ext uri="{FF2B5EF4-FFF2-40B4-BE49-F238E27FC236}">
                <a16:creationId xmlns:a16="http://schemas.microsoft.com/office/drawing/2014/main" id="{15333187-D6C3-4C2C-8FBB-E19EA73E5C53}"/>
              </a:ext>
            </a:extLst>
          </p:cNvPr>
          <p:cNvSpPr txBox="1">
            <a:spLocks/>
          </p:cNvSpPr>
          <p:nvPr/>
        </p:nvSpPr>
        <p:spPr>
          <a:xfrm>
            <a:off x="5373384" y="636414"/>
            <a:ext cx="3068700" cy="404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Članica </a:t>
            </a: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Filantropskog foruma kao jedna od predvodnica strateške filantropije u Bosni i Hercegovini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bs-Latn-B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hr-HR" dirty="0">
                <a:solidFill>
                  <a:schemeClr val="lt1"/>
                </a:solidFill>
                <a:latin typeface="Calibri"/>
                <a:cs typeface="Calibri"/>
              </a:rPr>
              <a:t>Produktno usmjerenje specifične ekspertize. </a:t>
            </a: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hr-HR" dirty="0">
              <a:solidFill>
                <a:schemeClr val="lt1"/>
              </a:solidFill>
              <a:latin typeface="Calibri"/>
              <a:cs typeface="Calibri"/>
            </a:endParaRP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hr-HR" dirty="0">
                <a:solidFill>
                  <a:schemeClr val="lt1"/>
                </a:solidFill>
                <a:latin typeface="Calibri"/>
                <a:cs typeface="Calibri"/>
              </a:rPr>
              <a:t>U centru djelovanja je pružiti izazovno okruženje za rad, gdje će mladi ljudi moći dokazati sebi da ništa nije nemoguće.</a:t>
            </a: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hr-HR" dirty="0">
              <a:solidFill>
                <a:schemeClr val="lt1"/>
              </a:solidFill>
              <a:latin typeface="Calibri"/>
              <a:cs typeface="Calibri"/>
            </a:endParaRP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hr-HR" dirty="0">
                <a:solidFill>
                  <a:schemeClr val="lt1"/>
                </a:solidFill>
                <a:latin typeface="Calibri"/>
                <a:cs typeface="Calibri"/>
              </a:rPr>
              <a:t>Podržava studente i učenike, u njihovom akademskom napretku kroz različite aktivnosti (stipendiranje, ZTA, odlazak na međunarodna takmičenja).</a:t>
            </a:r>
            <a:endParaRPr lang="it-IT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48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 idx="6"/>
          </p:nvPr>
        </p:nvSpPr>
        <p:spPr>
          <a:xfrm>
            <a:off x="1048450" y="408715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79" name="Google Shape;179;p40"/>
          <p:cNvSpPr txBox="1">
            <a:spLocks noGrp="1"/>
          </p:cNvSpPr>
          <p:nvPr>
            <p:ph type="title"/>
          </p:nvPr>
        </p:nvSpPr>
        <p:spPr>
          <a:xfrm>
            <a:off x="3538497" y="1253590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Idejni</a:t>
            </a:r>
            <a:r>
              <a:rPr lang="en-US" dirty="0"/>
              <a:t> </a:t>
            </a:r>
            <a:r>
              <a:rPr lang="en-US" dirty="0" err="1"/>
              <a:t>projekat</a:t>
            </a:r>
            <a:endParaRPr dirty="0"/>
          </a:p>
        </p:txBody>
      </p:sp>
      <p:sp>
        <p:nvSpPr>
          <p:cNvPr id="180" name="Google Shape;180;p40"/>
          <p:cNvSpPr txBox="1">
            <a:spLocks noGrp="1"/>
          </p:cNvSpPr>
          <p:nvPr>
            <p:ph type="subTitle" idx="1"/>
          </p:nvPr>
        </p:nvSpPr>
        <p:spPr>
          <a:xfrm>
            <a:off x="3476128" y="1731301"/>
            <a:ext cx="2191737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9090"/>
              </a:lnSpc>
            </a:pPr>
            <a:r>
              <a:rPr lang="bs-Latn-BA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Idejno rješenje koje bi s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</a:t>
            </a:r>
            <a:r>
              <a:rPr lang="bs-Latn-BA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implementiralo</a:t>
            </a:r>
          </a:p>
        </p:txBody>
      </p:sp>
      <p:sp>
        <p:nvSpPr>
          <p:cNvPr id="183" name="Google Shape;183;p40"/>
          <p:cNvSpPr txBox="1">
            <a:spLocks noGrp="1"/>
          </p:cNvSpPr>
          <p:nvPr>
            <p:ph type="title" idx="4"/>
          </p:nvPr>
        </p:nvSpPr>
        <p:spPr>
          <a:xfrm>
            <a:off x="1048447" y="1253590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Zašto</a:t>
            </a:r>
            <a:r>
              <a:rPr lang="en-US" dirty="0"/>
              <a:t> HUB?</a:t>
            </a:r>
            <a:endParaRPr dirty="0"/>
          </a:p>
        </p:txBody>
      </p:sp>
      <p:sp>
        <p:nvSpPr>
          <p:cNvPr id="184" name="Google Shape;184;p40"/>
          <p:cNvSpPr txBox="1">
            <a:spLocks noGrp="1"/>
          </p:cNvSpPr>
          <p:nvPr>
            <p:ph type="subTitle" idx="5"/>
          </p:nvPr>
        </p:nvSpPr>
        <p:spPr>
          <a:xfrm>
            <a:off x="1048447" y="1731301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9090"/>
              </a:lnSpc>
            </a:pPr>
            <a:r>
              <a:rPr lang="pl-PL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U doba enormne potražnje za IT stručnjacima</a:t>
            </a:r>
          </a:p>
        </p:txBody>
      </p:sp>
      <p:sp>
        <p:nvSpPr>
          <p:cNvPr id="185" name="Google Shape;185;p40"/>
          <p:cNvSpPr txBox="1">
            <a:spLocks noGrp="1"/>
          </p:cNvSpPr>
          <p:nvPr>
            <p:ph type="title" idx="7"/>
          </p:nvPr>
        </p:nvSpPr>
        <p:spPr>
          <a:xfrm>
            <a:off x="3538500" y="408715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86" name="Google Shape;186;p40"/>
          <p:cNvSpPr txBox="1">
            <a:spLocks noGrp="1"/>
          </p:cNvSpPr>
          <p:nvPr>
            <p:ph type="title" idx="8"/>
          </p:nvPr>
        </p:nvSpPr>
        <p:spPr>
          <a:xfrm>
            <a:off x="6028553" y="408715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187" name="Google Shape;187;p40"/>
          <p:cNvCxnSpPr/>
          <p:nvPr/>
        </p:nvCxnSpPr>
        <p:spPr>
          <a:xfrm>
            <a:off x="1883350" y="1184175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88" name="Google Shape;188;p40"/>
          <p:cNvCxnSpPr/>
          <p:nvPr/>
        </p:nvCxnSpPr>
        <p:spPr>
          <a:xfrm>
            <a:off x="4373400" y="1184175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89" name="Google Shape;189;p40"/>
          <p:cNvCxnSpPr/>
          <p:nvPr/>
        </p:nvCxnSpPr>
        <p:spPr>
          <a:xfrm>
            <a:off x="6863450" y="1184175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4" name="Google Shape;179;p40">
            <a:extLst>
              <a:ext uri="{FF2B5EF4-FFF2-40B4-BE49-F238E27FC236}">
                <a16:creationId xmlns:a16="http://schemas.microsoft.com/office/drawing/2014/main" id="{05FD96E8-15D2-407C-84A0-FC4300225909}"/>
              </a:ext>
            </a:extLst>
          </p:cNvPr>
          <p:cNvSpPr txBox="1">
            <a:spLocks/>
          </p:cNvSpPr>
          <p:nvPr/>
        </p:nvSpPr>
        <p:spPr>
          <a:xfrm>
            <a:off x="2306393" y="3323962"/>
            <a:ext cx="2191737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bs-Latn-BA" dirty="0"/>
              <a:t>Potreba</a:t>
            </a:r>
            <a:endParaRPr lang="en-US" dirty="0"/>
          </a:p>
        </p:txBody>
      </p:sp>
      <p:sp>
        <p:nvSpPr>
          <p:cNvPr id="15" name="Google Shape;180;p40">
            <a:extLst>
              <a:ext uri="{FF2B5EF4-FFF2-40B4-BE49-F238E27FC236}">
                <a16:creationId xmlns:a16="http://schemas.microsoft.com/office/drawing/2014/main" id="{AB1CCA77-7BFB-49C4-B7EE-86220A682CC8}"/>
              </a:ext>
            </a:extLst>
          </p:cNvPr>
          <p:cNvSpPr txBox="1">
            <a:spLocks/>
          </p:cNvSpPr>
          <p:nvPr/>
        </p:nvSpPr>
        <p:spPr>
          <a:xfrm>
            <a:off x="2354890" y="3750112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lnSpc>
                <a:spcPct val="109090"/>
              </a:lnSpc>
            </a:pPr>
            <a:r>
              <a:rPr lang="pl-PL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Materijalne projekcije za izgradnju HUB-a</a:t>
            </a:r>
          </a:p>
        </p:txBody>
      </p:sp>
      <p:sp>
        <p:nvSpPr>
          <p:cNvPr id="16" name="Google Shape;181;p40">
            <a:extLst>
              <a:ext uri="{FF2B5EF4-FFF2-40B4-BE49-F238E27FC236}">
                <a16:creationId xmlns:a16="http://schemas.microsoft.com/office/drawing/2014/main" id="{9918A39C-8E3F-4B82-A7EA-952F762D150B}"/>
              </a:ext>
            </a:extLst>
          </p:cNvPr>
          <p:cNvSpPr txBox="1">
            <a:spLocks/>
          </p:cNvSpPr>
          <p:nvPr/>
        </p:nvSpPr>
        <p:spPr>
          <a:xfrm>
            <a:off x="4796450" y="3323962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Po</a:t>
            </a:r>
            <a:r>
              <a:rPr lang="bs-Latn-BA" dirty="0"/>
              <a:t>drška</a:t>
            </a:r>
            <a:endParaRPr lang="en-US" dirty="0"/>
          </a:p>
        </p:txBody>
      </p:sp>
      <p:sp>
        <p:nvSpPr>
          <p:cNvPr id="17" name="Google Shape;182;p40">
            <a:extLst>
              <a:ext uri="{FF2B5EF4-FFF2-40B4-BE49-F238E27FC236}">
                <a16:creationId xmlns:a16="http://schemas.microsoft.com/office/drawing/2014/main" id="{E07BD30E-D70A-4C64-BB42-74F76FE21F5E}"/>
              </a:ext>
            </a:extLst>
          </p:cNvPr>
          <p:cNvSpPr txBox="1">
            <a:spLocks/>
          </p:cNvSpPr>
          <p:nvPr/>
        </p:nvSpPr>
        <p:spPr>
          <a:xfrm>
            <a:off x="4688832" y="3750112"/>
            <a:ext cx="2299268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lnSpc>
                <a:spcPct val="109090"/>
              </a:lnSpc>
            </a:pPr>
            <a:r>
              <a:rPr lang="pl-PL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Kako uključiti</a:t>
            </a:r>
          </a:p>
          <a:p>
            <a:pPr marL="0" lvl="0" indent="0">
              <a:lnSpc>
                <a:spcPct val="109090"/>
              </a:lnSpc>
            </a:pPr>
            <a:r>
              <a:rPr lang="pl-PL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inidvidualne donatore i</a:t>
            </a:r>
          </a:p>
          <a:p>
            <a:pPr marL="0" lvl="0" indent="0">
              <a:lnSpc>
                <a:spcPct val="109090"/>
              </a:lnSpc>
            </a:pPr>
            <a:r>
              <a:rPr lang="pl-PL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kompanije</a:t>
            </a:r>
          </a:p>
        </p:txBody>
      </p:sp>
      <p:sp>
        <p:nvSpPr>
          <p:cNvPr id="18" name="Google Shape;185;p40">
            <a:extLst>
              <a:ext uri="{FF2B5EF4-FFF2-40B4-BE49-F238E27FC236}">
                <a16:creationId xmlns:a16="http://schemas.microsoft.com/office/drawing/2014/main" id="{932E1359-9891-490B-99A7-D79215154A9E}"/>
              </a:ext>
            </a:extLst>
          </p:cNvPr>
          <p:cNvSpPr txBox="1">
            <a:spLocks/>
          </p:cNvSpPr>
          <p:nvPr/>
        </p:nvSpPr>
        <p:spPr>
          <a:xfrm>
            <a:off x="2306397" y="2479087"/>
            <a:ext cx="2067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dirty="0"/>
              <a:t>0</a:t>
            </a:r>
            <a:r>
              <a:rPr lang="bs-Latn-BA" dirty="0"/>
              <a:t>4</a:t>
            </a:r>
            <a:endParaRPr lang="en" dirty="0"/>
          </a:p>
        </p:txBody>
      </p:sp>
      <p:sp>
        <p:nvSpPr>
          <p:cNvPr id="19" name="Google Shape;186;p40">
            <a:extLst>
              <a:ext uri="{FF2B5EF4-FFF2-40B4-BE49-F238E27FC236}">
                <a16:creationId xmlns:a16="http://schemas.microsoft.com/office/drawing/2014/main" id="{0FA1C8CB-5535-45BC-A8EC-8DC091764AEE}"/>
              </a:ext>
            </a:extLst>
          </p:cNvPr>
          <p:cNvSpPr txBox="1">
            <a:spLocks/>
          </p:cNvSpPr>
          <p:nvPr/>
        </p:nvSpPr>
        <p:spPr>
          <a:xfrm>
            <a:off x="4796450" y="2479087"/>
            <a:ext cx="2067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dirty="0"/>
              <a:t>0</a:t>
            </a:r>
            <a:r>
              <a:rPr lang="bs-Latn-BA" dirty="0"/>
              <a:t>5</a:t>
            </a:r>
            <a:endParaRPr lang="en" dirty="0"/>
          </a:p>
        </p:txBody>
      </p:sp>
      <p:cxnSp>
        <p:nvCxnSpPr>
          <p:cNvPr id="20" name="Google Shape;188;p40">
            <a:extLst>
              <a:ext uri="{FF2B5EF4-FFF2-40B4-BE49-F238E27FC236}">
                <a16:creationId xmlns:a16="http://schemas.microsoft.com/office/drawing/2014/main" id="{2AE23422-8A32-4D62-B70B-85C32D63EF84}"/>
              </a:ext>
            </a:extLst>
          </p:cNvPr>
          <p:cNvCxnSpPr/>
          <p:nvPr/>
        </p:nvCxnSpPr>
        <p:spPr>
          <a:xfrm>
            <a:off x="3141297" y="3254547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21" name="Google Shape;189;p40">
            <a:extLst>
              <a:ext uri="{FF2B5EF4-FFF2-40B4-BE49-F238E27FC236}">
                <a16:creationId xmlns:a16="http://schemas.microsoft.com/office/drawing/2014/main" id="{25B09DFC-3D77-48D9-9B53-45D732CAE22D}"/>
              </a:ext>
            </a:extLst>
          </p:cNvPr>
          <p:cNvCxnSpPr/>
          <p:nvPr/>
        </p:nvCxnSpPr>
        <p:spPr>
          <a:xfrm>
            <a:off x="5631347" y="3254547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Google Shape;179;p40">
            <a:extLst>
              <a:ext uri="{FF2B5EF4-FFF2-40B4-BE49-F238E27FC236}">
                <a16:creationId xmlns:a16="http://schemas.microsoft.com/office/drawing/2014/main" id="{BCEDAF60-E502-C61A-8DB1-CB334CED5CC3}"/>
              </a:ext>
            </a:extLst>
          </p:cNvPr>
          <p:cNvSpPr txBox="1">
            <a:spLocks/>
          </p:cNvSpPr>
          <p:nvPr/>
        </p:nvSpPr>
        <p:spPr>
          <a:xfrm>
            <a:off x="5907966" y="1336126"/>
            <a:ext cx="2191737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Do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urađeno</a:t>
            </a:r>
            <a:endParaRPr lang="en-US" dirty="0"/>
          </a:p>
        </p:txBody>
      </p:sp>
      <p:sp>
        <p:nvSpPr>
          <p:cNvPr id="7" name="Google Shape;180;p40">
            <a:extLst>
              <a:ext uri="{FF2B5EF4-FFF2-40B4-BE49-F238E27FC236}">
                <a16:creationId xmlns:a16="http://schemas.microsoft.com/office/drawing/2014/main" id="{6610D679-B63B-FE9A-E963-3070FCC604C8}"/>
              </a:ext>
            </a:extLst>
          </p:cNvPr>
          <p:cNvSpPr txBox="1">
            <a:spLocks/>
          </p:cNvSpPr>
          <p:nvPr/>
        </p:nvSpPr>
        <p:spPr>
          <a:xfrm>
            <a:off x="5956463" y="1762276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lnSpc>
                <a:spcPct val="109090"/>
              </a:lnSpc>
            </a:pPr>
            <a:r>
              <a:rPr lang="pl-PL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U sklopu izgradnje HUB-a Druge gimnazije</a:t>
            </a:r>
          </a:p>
        </p:txBody>
      </p:sp>
      <p:sp>
        <p:nvSpPr>
          <p:cNvPr id="8" name="Google Shape;182;p40">
            <a:extLst>
              <a:ext uri="{FF2B5EF4-FFF2-40B4-BE49-F238E27FC236}">
                <a16:creationId xmlns:a16="http://schemas.microsoft.com/office/drawing/2014/main" id="{A6B966EE-13CC-C0B6-5433-FBC271D6BF48}"/>
              </a:ext>
            </a:extLst>
          </p:cNvPr>
          <p:cNvSpPr txBox="1">
            <a:spLocks/>
          </p:cNvSpPr>
          <p:nvPr/>
        </p:nvSpPr>
        <p:spPr>
          <a:xfrm>
            <a:off x="6836476" y="3817842"/>
            <a:ext cx="20670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  <a:defRPr sz="2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lnSpc>
                <a:spcPct val="109090"/>
              </a:lnSpc>
            </a:pPr>
            <a:r>
              <a:rPr lang="pl-PL" dirty="0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Septembar 2023</a:t>
            </a:r>
          </a:p>
        </p:txBody>
      </p:sp>
      <p:sp>
        <p:nvSpPr>
          <p:cNvPr id="9" name="Google Shape;186;p40">
            <a:extLst>
              <a:ext uri="{FF2B5EF4-FFF2-40B4-BE49-F238E27FC236}">
                <a16:creationId xmlns:a16="http://schemas.microsoft.com/office/drawing/2014/main" id="{B660AEA8-60AC-0716-C14E-A9FBEE0D231E}"/>
              </a:ext>
            </a:extLst>
          </p:cNvPr>
          <p:cNvSpPr txBox="1">
            <a:spLocks/>
          </p:cNvSpPr>
          <p:nvPr/>
        </p:nvSpPr>
        <p:spPr>
          <a:xfrm>
            <a:off x="6862320" y="2546817"/>
            <a:ext cx="2067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dirty="0"/>
              <a:t>0</a:t>
            </a:r>
            <a:r>
              <a:rPr lang="bs-Latn-BA" dirty="0"/>
              <a:t>6</a:t>
            </a:r>
            <a:endParaRPr lang="en" dirty="0"/>
          </a:p>
        </p:txBody>
      </p:sp>
      <p:cxnSp>
        <p:nvCxnSpPr>
          <p:cNvPr id="10" name="Google Shape;189;p40">
            <a:extLst>
              <a:ext uri="{FF2B5EF4-FFF2-40B4-BE49-F238E27FC236}">
                <a16:creationId xmlns:a16="http://schemas.microsoft.com/office/drawing/2014/main" id="{E9CC9AEC-FC8B-89F9-2115-06A45F630349}"/>
              </a:ext>
            </a:extLst>
          </p:cNvPr>
          <p:cNvCxnSpPr/>
          <p:nvPr/>
        </p:nvCxnSpPr>
        <p:spPr>
          <a:xfrm>
            <a:off x="7697217" y="3322277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1" name="Google Shape;181;p40">
            <a:extLst>
              <a:ext uri="{FF2B5EF4-FFF2-40B4-BE49-F238E27FC236}">
                <a16:creationId xmlns:a16="http://schemas.microsoft.com/office/drawing/2014/main" id="{60E12B04-E518-042D-2C50-DBAFBEB1673E}"/>
              </a:ext>
            </a:extLst>
          </p:cNvPr>
          <p:cNvSpPr txBox="1">
            <a:spLocks/>
          </p:cNvSpPr>
          <p:nvPr/>
        </p:nvSpPr>
        <p:spPr>
          <a:xfrm>
            <a:off x="6915623" y="3333327"/>
            <a:ext cx="20670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bs-Latn-BA" dirty="0"/>
              <a:t>Otvaranje HUB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0D8C83-7F8B-1E63-C866-03F391F35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97" y="4367662"/>
            <a:ext cx="1659611" cy="5815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F318FE-2CAB-4EAC-9C7C-391FB053BFAD}"/>
              </a:ext>
            </a:extLst>
          </p:cNvPr>
          <p:cNvSpPr/>
          <p:nvPr/>
        </p:nvSpPr>
        <p:spPr>
          <a:xfrm>
            <a:off x="5425440" y="487680"/>
            <a:ext cx="2964588" cy="419647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Google Shape;206;p43"/>
          <p:cNvSpPr txBox="1">
            <a:spLocks noGrp="1"/>
          </p:cNvSpPr>
          <p:nvPr>
            <p:ph type="title"/>
          </p:nvPr>
        </p:nvSpPr>
        <p:spPr>
          <a:xfrm>
            <a:off x="1503300" y="2360886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Zašto</a:t>
            </a:r>
            <a:r>
              <a:rPr lang="en-US" dirty="0"/>
              <a:t> HUB?</a:t>
            </a:r>
            <a:endParaRPr dirty="0"/>
          </a:p>
        </p:txBody>
      </p:sp>
      <p:sp>
        <p:nvSpPr>
          <p:cNvPr id="207" name="Google Shape;207;p43"/>
          <p:cNvSpPr txBox="1">
            <a:spLocks noGrp="1"/>
          </p:cNvSpPr>
          <p:nvPr>
            <p:ph type="title" idx="2"/>
          </p:nvPr>
        </p:nvSpPr>
        <p:spPr>
          <a:xfrm>
            <a:off x="-1211100" y="2470636"/>
            <a:ext cx="2412900" cy="9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08" name="Google Shape;208;p43"/>
          <p:cNvSpPr txBox="1">
            <a:spLocks noGrp="1"/>
          </p:cNvSpPr>
          <p:nvPr>
            <p:ph type="subTitle" idx="1"/>
          </p:nvPr>
        </p:nvSpPr>
        <p:spPr>
          <a:xfrm>
            <a:off x="1503300" y="2903786"/>
            <a:ext cx="3068700" cy="1143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93750"/>
              </a:lnSpc>
            </a:pPr>
            <a:r>
              <a:rPr lang="bs-Latn-BA" dirty="0">
                <a:solidFill>
                  <a:schemeClr val="bg1"/>
                </a:solidFill>
                <a:latin typeface="Montserrat" panose="00000500000000000000" pitchFamily="2" charset="0"/>
                <a:sym typeface="Calibri"/>
              </a:rPr>
              <a:t>U doba enormnog razvoja IT-a Druga gimnazija želi biti pionir u kreiranju prostora za razvoj učeničkih ideja i njihovo plasiranje na tržište.</a:t>
            </a:r>
          </a:p>
        </p:txBody>
      </p:sp>
      <p:cxnSp>
        <p:nvCxnSpPr>
          <p:cNvPr id="209" name="Google Shape;209;p43"/>
          <p:cNvCxnSpPr/>
          <p:nvPr/>
        </p:nvCxnSpPr>
        <p:spPr>
          <a:xfrm>
            <a:off x="1351380" y="2436433"/>
            <a:ext cx="0" cy="999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Google Shape;208;p43">
            <a:extLst>
              <a:ext uri="{FF2B5EF4-FFF2-40B4-BE49-F238E27FC236}">
                <a16:creationId xmlns:a16="http://schemas.microsoft.com/office/drawing/2014/main" id="{15333187-D6C3-4C2C-8FBB-E19EA73E5C53}"/>
              </a:ext>
            </a:extLst>
          </p:cNvPr>
          <p:cNvSpPr txBox="1">
            <a:spLocks/>
          </p:cNvSpPr>
          <p:nvPr/>
        </p:nvSpPr>
        <p:spPr>
          <a:xfrm>
            <a:off x="5321328" y="636414"/>
            <a:ext cx="3068700" cy="404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it-IT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Želimo povezati realni sektor sa učenicima</a:t>
            </a: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it-IT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it-IT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Želimo dati mogućnost našim učenicima da naučeno znanje plasiraju na tržište rada.</a:t>
            </a: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bs-Latn-B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Želimo omogućiti testiranje, inoviranje i prilagođavanje Kurikuluma tržištu rada. </a:t>
            </a: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bs-Latn-B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Želimo kao nosioci tradicije u osvajanju međunarodnih medalja promovisati znanje na najbolji način.</a:t>
            </a: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bs-Latn-B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>
              <a:buClr>
                <a:schemeClr val="lt1"/>
              </a:buClr>
              <a:buSzPts val="1200"/>
              <a:buFont typeface="Calibri"/>
              <a:buAutoNum type="arabicPeriod"/>
            </a:pPr>
            <a:r>
              <a:rPr lang="bs-Latn-B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Želimo opet biti prvi koji će svijetu ponuditi znanje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bs-Latn-B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indent="-304800">
              <a:buClr>
                <a:schemeClr val="lt1"/>
              </a:buClr>
              <a:buSzPts val="1200"/>
              <a:buFont typeface="Calibri"/>
              <a:buAutoNum type="arabicPeriod"/>
            </a:pPr>
            <a:endParaRPr lang="it-IT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155BB-6983-A116-924D-35859AAAB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97" y="4367662"/>
            <a:ext cx="1659611" cy="5815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94;p41">
            <a:extLst>
              <a:ext uri="{FF2B5EF4-FFF2-40B4-BE49-F238E27FC236}">
                <a16:creationId xmlns:a16="http://schemas.microsoft.com/office/drawing/2014/main" id="{3DF1B962-D1E9-46AF-8E38-4E5C4AA1BEAF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02 </a:t>
            </a:r>
          </a:p>
        </p:txBody>
      </p:sp>
      <p:cxnSp>
        <p:nvCxnSpPr>
          <p:cNvPr id="21" name="Google Shape;209;p43">
            <a:extLst>
              <a:ext uri="{FF2B5EF4-FFF2-40B4-BE49-F238E27FC236}">
                <a16:creationId xmlns:a16="http://schemas.microsoft.com/office/drawing/2014/main" id="{3653B5A4-0B58-46AD-B816-863194EB8DDC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2" name="Google Shape;194;p41">
            <a:extLst>
              <a:ext uri="{FF2B5EF4-FFF2-40B4-BE49-F238E27FC236}">
                <a16:creationId xmlns:a16="http://schemas.microsoft.com/office/drawing/2014/main" id="{858271B2-1539-4F89-B9E9-97559E78F971}"/>
              </a:ext>
            </a:extLst>
          </p:cNvPr>
          <p:cNvSpPr txBox="1">
            <a:spLocks/>
          </p:cNvSpPr>
          <p:nvPr/>
        </p:nvSpPr>
        <p:spPr>
          <a:xfrm>
            <a:off x="1438506" y="289972"/>
            <a:ext cx="3901285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 err="1"/>
              <a:t>Idejni</a:t>
            </a:r>
            <a:r>
              <a:rPr lang="en-US" sz="3600" dirty="0"/>
              <a:t> </a:t>
            </a:r>
            <a:r>
              <a:rPr lang="en-US" sz="3600" dirty="0" err="1"/>
              <a:t>projekat</a:t>
            </a:r>
            <a:r>
              <a:rPr lang="en" sz="3600" dirty="0"/>
              <a:t> </a:t>
            </a:r>
          </a:p>
        </p:txBody>
      </p:sp>
      <p:pic>
        <p:nvPicPr>
          <p:cNvPr id="23" name="Google Shape;125;p4">
            <a:extLst>
              <a:ext uri="{FF2B5EF4-FFF2-40B4-BE49-F238E27FC236}">
                <a16:creationId xmlns:a16="http://schemas.microsoft.com/office/drawing/2014/main" id="{D81D6B84-A1D1-4E25-A621-F3BAA2B5C0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7973" r="5114" b="11975"/>
          <a:stretch/>
        </p:blipFill>
        <p:spPr>
          <a:xfrm>
            <a:off x="1438506" y="1054142"/>
            <a:ext cx="5937505" cy="3756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539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94;p41">
            <a:extLst>
              <a:ext uri="{FF2B5EF4-FFF2-40B4-BE49-F238E27FC236}">
                <a16:creationId xmlns:a16="http://schemas.microsoft.com/office/drawing/2014/main" id="{3DF1B962-D1E9-46AF-8E38-4E5C4AA1BEAF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02 </a:t>
            </a:r>
          </a:p>
        </p:txBody>
      </p:sp>
      <p:cxnSp>
        <p:nvCxnSpPr>
          <p:cNvPr id="21" name="Google Shape;209;p43">
            <a:extLst>
              <a:ext uri="{FF2B5EF4-FFF2-40B4-BE49-F238E27FC236}">
                <a16:creationId xmlns:a16="http://schemas.microsoft.com/office/drawing/2014/main" id="{3653B5A4-0B58-46AD-B816-863194EB8DDC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9" name="Google Shape;130;p5">
            <a:extLst>
              <a:ext uri="{FF2B5EF4-FFF2-40B4-BE49-F238E27FC236}">
                <a16:creationId xmlns:a16="http://schemas.microsoft.com/office/drawing/2014/main" id="{08EC1D28-97E1-4B75-8926-FCC6C4845A0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6011" r="16012"/>
          <a:stretch/>
        </p:blipFill>
        <p:spPr>
          <a:xfrm>
            <a:off x="1438506" y="1193535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1;p5">
            <a:extLst>
              <a:ext uri="{FF2B5EF4-FFF2-40B4-BE49-F238E27FC236}">
                <a16:creationId xmlns:a16="http://schemas.microsoft.com/office/drawing/2014/main" id="{3CF67666-4991-4FC6-9909-9B363E50964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16011" r="16012"/>
          <a:stretch/>
        </p:blipFill>
        <p:spPr>
          <a:xfrm>
            <a:off x="2870059" y="1193535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2;p5">
            <a:extLst>
              <a:ext uri="{FF2B5EF4-FFF2-40B4-BE49-F238E27FC236}">
                <a16:creationId xmlns:a16="http://schemas.microsoft.com/office/drawing/2014/main" id="{60174CE2-B818-43DD-9A44-4E6E5CFA8C2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16011" r="16012"/>
          <a:stretch/>
        </p:blipFill>
        <p:spPr>
          <a:xfrm>
            <a:off x="4293569" y="1193535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3;p5">
            <a:extLst>
              <a:ext uri="{FF2B5EF4-FFF2-40B4-BE49-F238E27FC236}">
                <a16:creationId xmlns:a16="http://schemas.microsoft.com/office/drawing/2014/main" id="{F9B29834-F72D-459C-BF04-3034E03A60A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16011" r="16012"/>
          <a:stretch/>
        </p:blipFill>
        <p:spPr>
          <a:xfrm>
            <a:off x="2860503" y="2384045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4;p5">
            <a:extLst>
              <a:ext uri="{FF2B5EF4-FFF2-40B4-BE49-F238E27FC236}">
                <a16:creationId xmlns:a16="http://schemas.microsoft.com/office/drawing/2014/main" id="{2844F8F5-AF8A-459D-BA1B-0E1B6D72E81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16011" r="16012"/>
          <a:stretch/>
        </p:blipFill>
        <p:spPr>
          <a:xfrm>
            <a:off x="4284013" y="2380878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5;p5">
            <a:extLst>
              <a:ext uri="{FF2B5EF4-FFF2-40B4-BE49-F238E27FC236}">
                <a16:creationId xmlns:a16="http://schemas.microsoft.com/office/drawing/2014/main" id="{A32AD1FD-2116-48F7-BFBA-524DABE0F9B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16011" r="16012"/>
          <a:stretch/>
        </p:blipFill>
        <p:spPr>
          <a:xfrm>
            <a:off x="5715762" y="1207161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6;p5">
            <a:extLst>
              <a:ext uri="{FF2B5EF4-FFF2-40B4-BE49-F238E27FC236}">
                <a16:creationId xmlns:a16="http://schemas.microsoft.com/office/drawing/2014/main" id="{52EF762E-C768-4DEA-AFB0-E825673908B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alphaModFix/>
          </a:blip>
          <a:srcRect l="16011" r="16012"/>
          <a:stretch/>
        </p:blipFill>
        <p:spPr>
          <a:xfrm>
            <a:off x="1421061" y="2380879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7;p5">
            <a:extLst>
              <a:ext uri="{FF2B5EF4-FFF2-40B4-BE49-F238E27FC236}">
                <a16:creationId xmlns:a16="http://schemas.microsoft.com/office/drawing/2014/main" id="{3F4ED6A7-289C-429A-AAF5-2BD6BA66DD0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alphaModFix/>
          </a:blip>
          <a:srcRect l="16011" r="16012"/>
          <a:stretch/>
        </p:blipFill>
        <p:spPr>
          <a:xfrm>
            <a:off x="1421061" y="3554593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8;p5">
            <a:extLst>
              <a:ext uri="{FF2B5EF4-FFF2-40B4-BE49-F238E27FC236}">
                <a16:creationId xmlns:a16="http://schemas.microsoft.com/office/drawing/2014/main" id="{1B1DF932-85F5-4C38-9D41-D1461FF9E9B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>
            <a:alphaModFix/>
          </a:blip>
          <a:srcRect l="16011" r="16012"/>
          <a:stretch/>
        </p:blipFill>
        <p:spPr>
          <a:xfrm>
            <a:off x="5714095" y="2380878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9;p5">
            <a:extLst>
              <a:ext uri="{FF2B5EF4-FFF2-40B4-BE49-F238E27FC236}">
                <a16:creationId xmlns:a16="http://schemas.microsoft.com/office/drawing/2014/main" id="{64EEEAB2-88FC-48A5-8C80-2A050FF1060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>
            <a:alphaModFix/>
          </a:blip>
          <a:srcRect l="16011" r="16012"/>
          <a:stretch/>
        </p:blipFill>
        <p:spPr>
          <a:xfrm>
            <a:off x="2863487" y="3554593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40;p5">
            <a:extLst>
              <a:ext uri="{FF2B5EF4-FFF2-40B4-BE49-F238E27FC236}">
                <a16:creationId xmlns:a16="http://schemas.microsoft.com/office/drawing/2014/main" id="{296D512A-D8CB-40A0-9B47-72858D6F780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>
            <a:alphaModFix/>
          </a:blip>
          <a:srcRect l="16011" r="16012"/>
          <a:stretch/>
        </p:blipFill>
        <p:spPr>
          <a:xfrm>
            <a:off x="4293569" y="3554594"/>
            <a:ext cx="1280957" cy="10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41;p5">
            <a:extLst>
              <a:ext uri="{FF2B5EF4-FFF2-40B4-BE49-F238E27FC236}">
                <a16:creationId xmlns:a16="http://schemas.microsoft.com/office/drawing/2014/main" id="{B4CF9A15-3A45-4381-A80D-67F28200B7F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>
            <a:alphaModFix/>
          </a:blip>
          <a:srcRect l="16011" r="16012"/>
          <a:stretch/>
        </p:blipFill>
        <p:spPr>
          <a:xfrm>
            <a:off x="5723651" y="3554595"/>
            <a:ext cx="1280957" cy="10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94;p41">
            <a:extLst>
              <a:ext uri="{FF2B5EF4-FFF2-40B4-BE49-F238E27FC236}">
                <a16:creationId xmlns:a16="http://schemas.microsoft.com/office/drawing/2014/main" id="{CB460026-18AF-40EF-A5DB-1EDA0058FD53}"/>
              </a:ext>
            </a:extLst>
          </p:cNvPr>
          <p:cNvSpPr txBox="1">
            <a:spLocks/>
          </p:cNvSpPr>
          <p:nvPr/>
        </p:nvSpPr>
        <p:spPr>
          <a:xfrm>
            <a:off x="1438506" y="289972"/>
            <a:ext cx="3901285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 err="1"/>
              <a:t>Idejni</a:t>
            </a:r>
            <a:r>
              <a:rPr lang="en-US" sz="3600" dirty="0"/>
              <a:t> </a:t>
            </a:r>
            <a:r>
              <a:rPr lang="en-US" sz="3600" dirty="0" err="1"/>
              <a:t>projekat</a:t>
            </a:r>
            <a:r>
              <a:rPr lang="en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5427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4;p41">
            <a:extLst>
              <a:ext uri="{FF2B5EF4-FFF2-40B4-BE49-F238E27FC236}">
                <a16:creationId xmlns:a16="http://schemas.microsoft.com/office/drawing/2014/main" id="{62E9665E-D27E-4AA9-84EE-FBD5D3A1055B}"/>
              </a:ext>
            </a:extLst>
          </p:cNvPr>
          <p:cNvSpPr txBox="1">
            <a:spLocks/>
          </p:cNvSpPr>
          <p:nvPr/>
        </p:nvSpPr>
        <p:spPr>
          <a:xfrm>
            <a:off x="-1016238" y="376259"/>
            <a:ext cx="3657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" sz="5400" dirty="0"/>
              <a:t>03 </a:t>
            </a:r>
          </a:p>
        </p:txBody>
      </p:sp>
      <p:cxnSp>
        <p:nvCxnSpPr>
          <p:cNvPr id="8" name="Google Shape;209;p43">
            <a:extLst>
              <a:ext uri="{FF2B5EF4-FFF2-40B4-BE49-F238E27FC236}">
                <a16:creationId xmlns:a16="http://schemas.microsoft.com/office/drawing/2014/main" id="{EFDDC410-7285-427E-8601-18C1625F22F9}"/>
              </a:ext>
            </a:extLst>
          </p:cNvPr>
          <p:cNvCxnSpPr>
            <a:cxnSpLocks/>
          </p:cNvCxnSpPr>
          <p:nvPr/>
        </p:nvCxnSpPr>
        <p:spPr>
          <a:xfrm>
            <a:off x="1438506" y="203684"/>
            <a:ext cx="0" cy="644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9" name="Google Shape;194;p41">
            <a:extLst>
              <a:ext uri="{FF2B5EF4-FFF2-40B4-BE49-F238E27FC236}">
                <a16:creationId xmlns:a16="http://schemas.microsoft.com/office/drawing/2014/main" id="{0872707A-5F8D-4AC8-BC90-465849622D49}"/>
              </a:ext>
            </a:extLst>
          </p:cNvPr>
          <p:cNvSpPr txBox="1">
            <a:spLocks/>
          </p:cNvSpPr>
          <p:nvPr/>
        </p:nvSpPr>
        <p:spPr>
          <a:xfrm>
            <a:off x="1524149" y="293220"/>
            <a:ext cx="4571823" cy="644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  <a:defRPr sz="60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 dirty="0" err="1"/>
              <a:t>Tehnički</a:t>
            </a:r>
            <a:r>
              <a:rPr lang="en-US" sz="3600" dirty="0"/>
              <a:t> </a:t>
            </a:r>
            <a:r>
              <a:rPr lang="en-US" sz="3600" dirty="0" err="1"/>
              <a:t>zahtjevi</a:t>
            </a:r>
            <a:endParaRPr lang="en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0895DD-2ADF-4ABC-AE9C-7C9C89FDA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090515"/>
              </p:ext>
            </p:extLst>
          </p:nvPr>
        </p:nvGraphicFramePr>
        <p:xfrm>
          <a:off x="3810060" y="1020959"/>
          <a:ext cx="3972652" cy="3958110"/>
        </p:xfrm>
        <a:graphic>
          <a:graphicData uri="http://schemas.openxmlformats.org/drawingml/2006/table">
            <a:tbl>
              <a:tblPr firstRow="1" bandRow="1">
                <a:tableStyleId>{51A82EEC-A086-43C3-8F9E-16D11892E200}</a:tableStyleId>
              </a:tblPr>
              <a:tblGrid>
                <a:gridCol w="2122482">
                  <a:extLst>
                    <a:ext uri="{9D8B030D-6E8A-4147-A177-3AD203B41FA5}">
                      <a16:colId xmlns:a16="http://schemas.microsoft.com/office/drawing/2014/main" val="2828382981"/>
                    </a:ext>
                  </a:extLst>
                </a:gridCol>
                <a:gridCol w="1850170">
                  <a:extLst>
                    <a:ext uri="{9D8B030D-6E8A-4147-A177-3AD203B41FA5}">
                      <a16:colId xmlns:a16="http://schemas.microsoft.com/office/drawing/2014/main" val="721403763"/>
                    </a:ext>
                  </a:extLst>
                </a:gridCol>
              </a:tblGrid>
              <a:tr h="194358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A</a:t>
                      </a:r>
                      <a:r>
                        <a:rPr lang="bs-Latn-BA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)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Građevinsko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–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obrtnički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radovi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2134198247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1.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Rušenje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bs-Latn-BA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demontaže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2429,93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1187447832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2.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Zidarski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radovi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1750,00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769343431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3.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Kamenski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radovi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2769,60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3100117257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4.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Gipsa</a:t>
                      </a:r>
                      <a:r>
                        <a:rPr lang="bs-Latn-BA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rski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radovi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624,60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431986714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5.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Bravarski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radovi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10.230,00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2978830929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6.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Stolarski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radovi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6010,00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4106506397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7.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Soboslikarski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radovi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4329,85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2253156037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8.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Ostali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8020,00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1017125457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endParaRPr lang="en-US" sz="11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249419854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B</a:t>
                      </a:r>
                      <a:r>
                        <a:rPr lang="bs-Latn-BA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)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Instalaterski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radovi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endParaRPr lang="en-US" sz="11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1426515065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Elektroinstalacije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5230,00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3313818289"/>
                  </a:ext>
                </a:extLst>
              </a:tr>
              <a:tr h="689517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Sve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ukupno</a:t>
                      </a:r>
                      <a:endParaRPr lang="en-US" sz="11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</a:txBody>
                  <a:tcPr marL="71798" marR="71798" marT="35899" marB="35899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Bez PDV  41.388,98 KM</a:t>
                      </a:r>
                    </a:p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17%  7036,13 KM</a:t>
                      </a:r>
                    </a:p>
                    <a:p>
                      <a:pPr algn="r"/>
                      <a:endParaRPr lang="en-US" sz="11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cs typeface="Monotxt" panose="00000400000000000000" pitchFamily="2" charset="0"/>
                      </a:endParaRPr>
                    </a:p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cs typeface="Monotxt" panose="00000400000000000000" pitchFamily="2" charset="0"/>
                        </a:rPr>
                        <a:t>Sa PDV  48.425,11 KM</a:t>
                      </a:r>
                    </a:p>
                  </a:txBody>
                  <a:tcPr marL="71798" marR="71798" marT="35899" marB="35899"/>
                </a:tc>
                <a:extLst>
                  <a:ext uri="{0D108BD9-81ED-4DB2-BD59-A6C34878D82A}">
                    <a16:rowId xmlns:a16="http://schemas.microsoft.com/office/drawing/2014/main" val="29975963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42D638D-6E20-4964-B809-49ADFBBD9967}"/>
              </a:ext>
            </a:extLst>
          </p:cNvPr>
          <p:cNvSpPr txBox="1"/>
          <p:nvPr/>
        </p:nvSpPr>
        <p:spPr>
          <a:xfrm>
            <a:off x="1751344" y="897085"/>
            <a:ext cx="195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Građevinski</a:t>
            </a:r>
            <a:r>
              <a:rPr lang="en-US" dirty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SemiBold" panose="00000700000000000000" pitchFamily="2" charset="0"/>
              </a:rPr>
              <a:t>radovi</a:t>
            </a:r>
            <a:endParaRPr lang="en-US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91540"/>
      </p:ext>
    </p:extLst>
  </p:cSld>
  <p:clrMapOvr>
    <a:masterClrMapping/>
  </p:clrMapOvr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21CF919040184CB46B67E165E148C2" ma:contentTypeVersion="13" ma:contentTypeDescription="Create a new document." ma:contentTypeScope="" ma:versionID="5f44a3ff7bcc916c0f2ba12378c82002">
  <xsd:schema xmlns:xsd="http://www.w3.org/2001/XMLSchema" xmlns:xs="http://www.w3.org/2001/XMLSchema" xmlns:p="http://schemas.microsoft.com/office/2006/metadata/properties" xmlns:ns3="54fbcf42-3e7a-47ae-8a1d-d72de80b33a3" xmlns:ns4="2aee648a-4032-42bc-a662-e8aef007432c" targetNamespace="http://schemas.microsoft.com/office/2006/metadata/properties" ma:root="true" ma:fieldsID="6dbab9cb2ffd3175a7965334c44d8bc5" ns3:_="" ns4:_="">
    <xsd:import namespace="54fbcf42-3e7a-47ae-8a1d-d72de80b33a3"/>
    <xsd:import namespace="2aee648a-4032-42bc-a662-e8aef00743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bcf42-3e7a-47ae-8a1d-d72de80b33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e648a-4032-42bc-a662-e8aef007432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DFB0B7-0128-445D-9D99-E28EA86DF5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fbcf42-3e7a-47ae-8a1d-d72de80b33a3"/>
    <ds:schemaRef ds:uri="2aee648a-4032-42bc-a662-e8aef00743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5C5A5C-DB6E-4A83-B739-7BA28BD419BC}">
  <ds:schemaRefs>
    <ds:schemaRef ds:uri="http://purl.org/dc/elements/1.1/"/>
    <ds:schemaRef ds:uri="http://schemas.microsoft.com/office/2006/documentManagement/types"/>
    <ds:schemaRef ds:uri="54fbcf42-3e7a-47ae-8a1d-d72de80b33a3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aee648a-4032-42bc-a662-e8aef007432c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E0F9763-ECE3-46D8-9D7B-E67DE836CD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679</Words>
  <Application>Microsoft Office PowerPoint</Application>
  <PresentationFormat>On-screen Show (16:9)</PresentationFormat>
  <Paragraphs>128</Paragraphs>
  <Slides>17</Slides>
  <Notes>16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Futuristic Background by Slidesgo</vt:lpstr>
      <vt:lpstr>IT HUB</vt:lpstr>
      <vt:lpstr>PowerPoint Presentation</vt:lpstr>
      <vt:lpstr>Alumni</vt:lpstr>
      <vt:lpstr>ZIRA</vt:lpstr>
      <vt:lpstr>01</vt:lpstr>
      <vt:lpstr>Zašto HUB?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 skladu sa gore navedenim tehničkim zahtjevima, te trenutnim stanjem procjenjuje se da su dodatni materijalni zahtjevi za finaliziranje radova cca   100.000,00KM    Od toga: - ventilacija 23.341,50KM - građevinski radovi 48.425,11KM - opremanje kabineta namještajem 7.845,19KM - ostali troškovi cca 20.000KM   </vt:lpstr>
      <vt:lpstr>Individualni donatori na račun Alumni  Alumni asocijacija DGS  broj računa (BAM): 1340011130048039  broj računa (EUR): BA391340011200875596  Swift Code: IKBZBA2X    Kompanije  -  Alumni će spajati direktno sa Drugom gimnazijom ili izvođačima radova.  DONATORSKA VEČERA – februar 2023</vt:lpstr>
      <vt:lpstr>Planiranje zatvaranja finansijske konstrukcije i ponuda do aprila 2023.    Otvaranje  IT HUB-a - august 2023.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</dc:title>
  <dc:creator>USER</dc:creator>
  <cp:lastModifiedBy>Elma Pašić</cp:lastModifiedBy>
  <cp:revision>30</cp:revision>
  <dcterms:modified xsi:type="dcterms:W3CDTF">2022-12-15T15:18:13Z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0x010100DC21CF919040184CB46B67E165E148C2</vt:lpwstr>
  </property>
</Properties>
</file>